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84" r:id="rId5"/>
    <p:sldId id="260" r:id="rId6"/>
    <p:sldId id="263" r:id="rId7"/>
    <p:sldId id="264" r:id="rId8"/>
    <p:sldId id="261" r:id="rId9"/>
    <p:sldId id="266" r:id="rId10"/>
    <p:sldId id="285" r:id="rId11"/>
    <p:sldId id="280" r:id="rId12"/>
    <p:sldId id="279" r:id="rId13"/>
    <p:sldId id="281" r:id="rId14"/>
    <p:sldId id="265"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495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varScale="1">
        <p:scale>
          <a:sx n="80" d="100"/>
          <a:sy n="80" d="100"/>
        </p:scale>
        <p:origin x="-1590"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3.png"/><Relationship Id="rId7" Type="http://schemas.openxmlformats.org/officeDocument/2006/relationships/slide" Target="slide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7.png"/><Relationship Id="rId7" Type="http://schemas.openxmlformats.org/officeDocument/2006/relationships/slide" Target="slide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gif"/></Relationships>
</file>

<file path=ppt/slides/_rels/slide12.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10" Type="http://schemas.openxmlformats.org/officeDocument/2006/relationships/image" Target="../media/image5.png"/><Relationship Id="rId4" Type="http://schemas.openxmlformats.org/officeDocument/2006/relationships/image" Target="../media/image22.png"/><Relationship Id="rId9" Type="http://schemas.openxmlformats.org/officeDocument/2006/relationships/slide" Target="slide3.xml"/></Relationships>
</file>

<file path=ppt/slides/_rels/slide1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hispavila.com/blog/el-amplificador-operacional/" TargetMode="External"/><Relationship Id="rId2"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slide" Target="slide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hyperlink" Target="http://hispavila.com/blog/el-amplificador-operacional/" TargetMode="Externa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5.png"/><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hyperlink" Target="http://hispavila.com/blog/el-amplificador-operacional/" TargetMode="Externa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slide" Target="slide3.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slide" Target="slide3.xml"/></Relationships>
</file>

<file path=ppt/slides/_rels/slide9.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hispavila.com/blog/el-amplificador-operacional/" TargetMode="External"/><Relationship Id="rId5" Type="http://schemas.openxmlformats.org/officeDocument/2006/relationships/image" Target="../media/image5.png"/><Relationship Id="rId4"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Amplificador Operacional y </a:t>
            </a:r>
            <a:r>
              <a:rPr lang="es-MX" dirty="0" err="1" smtClean="0"/>
              <a:t>S.C.R</a:t>
            </a:r>
            <a:r>
              <a:rPr lang="es-MX" dirty="0" smtClean="0"/>
              <a:t>.</a:t>
            </a:r>
            <a:endParaRPr lang="es-MX" dirty="0"/>
          </a:p>
        </p:txBody>
      </p:sp>
      <p:sp>
        <p:nvSpPr>
          <p:cNvPr id="4" name="3 Subtítulo"/>
          <p:cNvSpPr txBox="1">
            <a:spLocks noGrp="1"/>
          </p:cNvSpPr>
          <p:nvPr>
            <p:ph type="subTitle" idx="1"/>
          </p:nvPr>
        </p:nvSpPr>
        <p:spPr>
          <a:xfrm>
            <a:off x="467544" y="3717032"/>
            <a:ext cx="813690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a:t>
            </a:r>
            <a:r>
              <a:rPr lang="es-MX" sz="2000" b="1" dirty="0" smtClean="0">
                <a:solidFill>
                  <a:schemeClr val="tx1"/>
                </a:solidFill>
                <a:latin typeface="Arial" pitchFamily="34" charset="0"/>
                <a:cs typeface="Arial" pitchFamily="34" charset="0"/>
              </a:rPr>
              <a:t>Licenciatura en Ingeniería Industrial</a:t>
            </a:r>
            <a:endParaRPr lang="es-MX" sz="2000" b="1" dirty="0" smtClean="0">
              <a:solidFill>
                <a:schemeClr val="tx1"/>
              </a:solidFill>
              <a:latin typeface="Arial" pitchFamily="34" charset="0"/>
              <a:cs typeface="Arial" pitchFamily="34" charset="0"/>
            </a:endParaRPr>
          </a:p>
          <a:p>
            <a:pPr algn="l"/>
            <a:endParaRPr lang="es-MX" sz="2000" b="1"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a:t>
            </a:r>
            <a:r>
              <a:rPr lang="es-MX" sz="2000" b="1" dirty="0" smtClean="0">
                <a:solidFill>
                  <a:schemeClr val="tx1"/>
                </a:solidFill>
                <a:latin typeface="Arial" pitchFamily="34" charset="0"/>
                <a:cs typeface="Arial" pitchFamily="34" charset="0"/>
              </a:rPr>
              <a:t>Ing. Juan </a:t>
            </a:r>
            <a:r>
              <a:rPr lang="es-MX" sz="2000" b="1" dirty="0" smtClean="0">
                <a:solidFill>
                  <a:schemeClr val="tx1"/>
                </a:solidFill>
                <a:latin typeface="Arial" pitchFamily="34" charset="0"/>
                <a:cs typeface="Arial" pitchFamily="34" charset="0"/>
              </a:rPr>
              <a:t>Carlos Fernández</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Agosto-Diciembre 2015</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xmlns=""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marL="0" indent="0" algn="l"/>
            <a:r>
              <a:rPr lang="es-MX" b="1" dirty="0" smtClean="0">
                <a:latin typeface="Arial" pitchFamily="34" charset="0"/>
                <a:cs typeface="Arial" pitchFamily="34" charset="0"/>
              </a:rPr>
              <a:t>Diseño con amplificadores operacionales </a:t>
            </a:r>
            <a:endParaRPr lang="es-MX" b="1" dirty="0">
              <a:latin typeface="Arial" pitchFamily="34" charset="0"/>
              <a:cs typeface="Arial" pitchFamily="34" charset="0"/>
            </a:endParaRPr>
          </a:p>
        </p:txBody>
      </p:sp>
      <mc:AlternateContent xmlns:mc="http://schemas.openxmlformats.org/markup-compatibility/2006">
        <mc:Choice xmlns:a14="http://schemas.microsoft.com/office/drawing/2010/main" xmlns="" Requires="a14">
          <p:sp>
            <p:nvSpPr>
              <p:cNvPr id="3" name="2 Marcador de contenido"/>
              <p:cNvSpPr>
                <a:spLocks noGrp="1"/>
              </p:cNvSpPr>
              <p:nvPr>
                <p:ph idx="1"/>
              </p:nvPr>
            </p:nvSpPr>
            <p:spPr/>
            <p:txBody>
              <a:bodyPr>
                <a:normAutofit/>
              </a:bodyPr>
              <a:lstStyle/>
              <a:p>
                <a:pPr algn="just"/>
                <a:r>
                  <a:rPr lang="es-MX" sz="1800" b="1" dirty="0" smtClean="0">
                    <a:latin typeface="Arial" pitchFamily="34" charset="0"/>
                    <a:cs typeface="Arial" pitchFamily="34" charset="0"/>
                  </a:rPr>
                  <a:t>Una de las primeras aplicaciones de los amplificadores operacionales fue el desarrollo de circuitos que realizabas operaciones matemáticas. En realidad, el nombre de amplificadores operacionales se debe a esa importante aplicación. Muchos de los circuitos con amplificadores.</a:t>
                </a:r>
                <a:endParaRPr lang="es-MX" sz="1800" b="1" dirty="0">
                  <a:latin typeface="Arial" pitchFamily="34" charset="0"/>
                  <a:cs typeface="Arial" pitchFamily="34" charset="0"/>
                </a:endParaRPr>
              </a:p>
              <a:p>
                <a14:m>
                  <m:oMath xmlns:m="http://schemas.openxmlformats.org/officeDocument/2006/math">
                    <m:sSub>
                      <m:sSubPr>
                        <m:ctrlPr>
                          <a:rPr lang="es-MX" sz="1800" b="1" i="1" smtClean="0">
                            <a:latin typeface="Cambria Math" panose="02040503050406030204" pitchFamily="18" charset="0"/>
                            <a:cs typeface="Arial" pitchFamily="34" charset="0"/>
                          </a:rPr>
                        </m:ctrlPr>
                      </m:sSubPr>
                      <m:e>
                        <m:r>
                          <a:rPr lang="es-MX" sz="1800" b="1" i="1" smtClean="0">
                            <a:latin typeface="Cambria Math"/>
                            <a:cs typeface="Arial" pitchFamily="34" charset="0"/>
                          </a:rPr>
                          <m:t>𝒗</m:t>
                        </m:r>
                      </m:e>
                      <m:sub>
                        <m:r>
                          <a:rPr lang="es-MX" sz="1800" b="1" i="1" smtClean="0">
                            <a:latin typeface="Cambria Math"/>
                            <a:cs typeface="Arial" pitchFamily="34" charset="0"/>
                          </a:rPr>
                          <m:t>𝒔𝒂𝒍</m:t>
                        </m:r>
                      </m:sub>
                    </m:sSub>
                    <m:r>
                      <a:rPr lang="es-MX" sz="1800" b="1" i="1" smtClean="0">
                        <a:latin typeface="Cambria Math"/>
                        <a:cs typeface="Arial" pitchFamily="34" charset="0"/>
                      </a:rPr>
                      <m:t>=(</m:t>
                    </m:r>
                    <m:r>
                      <a:rPr lang="es-MX" sz="1800" b="1" i="1" smtClean="0">
                        <a:latin typeface="Cambria Math"/>
                        <a:cs typeface="Arial" pitchFamily="34" charset="0"/>
                      </a:rPr>
                      <m:t>𝟏</m:t>
                    </m:r>
                    <m:r>
                      <a:rPr lang="es-MX" sz="1800" b="1" i="1" smtClean="0">
                        <a:latin typeface="Cambria Math"/>
                        <a:cs typeface="Arial" pitchFamily="34" charset="0"/>
                      </a:rPr>
                      <m:t>+</m:t>
                    </m:r>
                    <m:f>
                      <m:fPr>
                        <m:ctrlPr>
                          <a:rPr lang="es-MX" sz="1800" b="1" i="1" smtClean="0">
                            <a:latin typeface="Cambria Math" panose="02040503050406030204" pitchFamily="18" charset="0"/>
                            <a:cs typeface="Arial" pitchFamily="34" charset="0"/>
                          </a:rPr>
                        </m:ctrlPr>
                      </m:fPr>
                      <m:num>
                        <m:sSub>
                          <m:sSubPr>
                            <m:ctrlPr>
                              <a:rPr lang="es-MX" sz="1800" b="1" i="1" smtClean="0">
                                <a:latin typeface="Cambria Math" panose="02040503050406030204" pitchFamily="18" charset="0"/>
                                <a:cs typeface="Arial" pitchFamily="34" charset="0"/>
                              </a:rPr>
                            </m:ctrlPr>
                          </m:sSubPr>
                          <m:e>
                            <m:r>
                              <a:rPr lang="es-MX" sz="1800" b="1" i="1" smtClean="0">
                                <a:latin typeface="Cambria Math"/>
                                <a:cs typeface="Arial" pitchFamily="34" charset="0"/>
                              </a:rPr>
                              <m:t>𝑹</m:t>
                            </m:r>
                          </m:e>
                          <m:sub>
                            <m:r>
                              <a:rPr lang="es-MX" sz="1800" b="1" i="1" smtClean="0">
                                <a:latin typeface="Cambria Math"/>
                                <a:cs typeface="Arial" pitchFamily="34" charset="0"/>
                              </a:rPr>
                              <m:t>𝒇</m:t>
                            </m:r>
                          </m:sub>
                        </m:sSub>
                      </m:num>
                      <m:den>
                        <m:sSub>
                          <m:sSubPr>
                            <m:ctrlPr>
                              <a:rPr lang="es-MX" sz="1800" b="1" i="1" smtClean="0">
                                <a:latin typeface="Cambria Math" panose="02040503050406030204" pitchFamily="18" charset="0"/>
                                <a:cs typeface="Arial" pitchFamily="34" charset="0"/>
                              </a:rPr>
                            </m:ctrlPr>
                          </m:sSubPr>
                          <m:e>
                            <m:r>
                              <a:rPr lang="es-MX" sz="1800" b="1" i="1" smtClean="0">
                                <a:latin typeface="Cambria Math"/>
                                <a:cs typeface="Arial" pitchFamily="34" charset="0"/>
                              </a:rPr>
                              <m:t>𝑹</m:t>
                            </m:r>
                          </m:e>
                          <m:sub>
                            <m:r>
                              <a:rPr lang="es-MX" sz="1800" b="1" i="1" smtClean="0">
                                <a:latin typeface="Cambria Math"/>
                                <a:cs typeface="Arial" pitchFamily="34" charset="0"/>
                              </a:rPr>
                              <m:t>𝟏</m:t>
                            </m:r>
                          </m:sub>
                        </m:sSub>
                      </m:den>
                    </m:f>
                    <m:r>
                      <a:rPr lang="es-MX" sz="1800" b="1" i="1" smtClean="0">
                        <a:latin typeface="Cambria Math"/>
                        <a:cs typeface="Arial" pitchFamily="34" charset="0"/>
                      </a:rPr>
                      <m:t>)</m:t>
                    </m:r>
                    <m:sSub>
                      <m:sSubPr>
                        <m:ctrlPr>
                          <a:rPr lang="es-MX" sz="1800" b="1" i="1" smtClean="0">
                            <a:latin typeface="Cambria Math" panose="02040503050406030204" pitchFamily="18" charset="0"/>
                            <a:cs typeface="Arial" pitchFamily="34" charset="0"/>
                          </a:rPr>
                        </m:ctrlPr>
                      </m:sSubPr>
                      <m:e>
                        <m:r>
                          <a:rPr lang="es-MX" sz="1800" b="1" i="1" smtClean="0">
                            <a:latin typeface="Cambria Math"/>
                            <a:cs typeface="Arial" pitchFamily="34" charset="0"/>
                          </a:rPr>
                          <m:t>𝒗</m:t>
                        </m:r>
                      </m:e>
                      <m:sub>
                        <m:r>
                          <a:rPr lang="es-MX" sz="1800" b="1" i="1" smtClean="0">
                            <a:latin typeface="Cambria Math"/>
                            <a:cs typeface="Arial" pitchFamily="34" charset="0"/>
                          </a:rPr>
                          <m:t>𝒆𝒏𝒕</m:t>
                        </m:r>
                        <m:r>
                          <a:rPr lang="es-MX" sz="1800" b="1" i="1" smtClean="0">
                            <a:latin typeface="Cambria Math"/>
                            <a:cs typeface="Arial" pitchFamily="34" charset="0"/>
                          </a:rPr>
                          <m:t> </m:t>
                        </m:r>
                      </m:sub>
                    </m:sSub>
                  </m:oMath>
                </a14:m>
                <a:endParaRPr lang="es-MX" sz="1800" b="1" dirty="0">
                  <a:latin typeface="Arial" pitchFamily="34" charset="0"/>
                  <a:cs typeface="Arial" pitchFamily="34" charset="0"/>
                </a:endParaRPr>
              </a:p>
            </p:txBody>
          </p:sp>
        </mc:Choice>
        <mc:Fallback>
          <p:sp>
            <p:nvSpPr>
              <p:cNvPr id="3" name="2 Marcador de contenido"/>
              <p:cNvSpPr>
                <a:spLocks noGrp="1" noRot="1" noChangeAspect="1" noMove="1" noResize="1" noEditPoints="1" noAdjustHandles="1" noChangeArrowheads="1" noChangeShapeType="1" noTextEdit="1"/>
              </p:cNvSpPr>
              <p:nvPr>
                <p:ph idx="1"/>
              </p:nvPr>
            </p:nvSpPr>
            <p:spPr>
              <a:blipFill rotWithShape="0">
                <a:blip r:embed="rId3" cstate="print"/>
                <a:stretch>
                  <a:fillRect l="-444" t="-809" r="-593"/>
                </a:stretch>
              </a:blipFill>
            </p:spPr>
            <p:txBody>
              <a:bodyPr/>
              <a:lstStyle/>
              <a:p>
                <a:r>
                  <a:rPr lang="es-MX">
                    <a:noFill/>
                  </a:rPr>
                  <a:t> </a:t>
                </a:r>
              </a:p>
            </p:txBody>
          </p:sp>
        </mc:Fallback>
      </mc:AlternateContent>
      <p:pic>
        <p:nvPicPr>
          <p:cNvPr id="4" name="3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2758749" y="4437112"/>
            <a:ext cx="2381250" cy="1352550"/>
          </a:xfrm>
          <a:prstGeom prst="rect">
            <a:avLst/>
          </a:prstGeom>
        </p:spPr>
      </p:pic>
      <p:pic>
        <p:nvPicPr>
          <p:cNvPr id="5" name="4 Imagen"/>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2794454" y="2924944"/>
            <a:ext cx="2448272" cy="1357786"/>
          </a:xfrm>
          <a:prstGeom prst="rect">
            <a:avLst/>
          </a:prstGeom>
        </p:spPr>
      </p:pic>
      <mc:AlternateContent xmlns:mc="http://schemas.openxmlformats.org/markup-compatibility/2006">
        <mc:Choice xmlns:a14="http://schemas.microsoft.com/office/drawing/2010/main" xmlns="" Requires="a14">
          <p:sp>
            <p:nvSpPr>
              <p:cNvPr id="6" name="5 CuadroTexto"/>
              <p:cNvSpPr txBox="1"/>
              <p:nvPr/>
            </p:nvSpPr>
            <p:spPr>
              <a:xfrm>
                <a:off x="536702" y="4869160"/>
                <a:ext cx="1830437" cy="66409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MX" i="1" smtClean="0">
                              <a:latin typeface="Cambria Math" panose="02040503050406030204" pitchFamily="18" charset="0"/>
                            </a:rPr>
                          </m:ctrlPr>
                        </m:sSubPr>
                        <m:e>
                          <m:r>
                            <a:rPr lang="es-MX" b="0" i="1" smtClean="0">
                              <a:latin typeface="Cambria Math"/>
                            </a:rPr>
                            <m:t>𝑣</m:t>
                          </m:r>
                        </m:e>
                        <m:sub>
                          <m:r>
                            <a:rPr lang="es-MX" b="0" i="1" smtClean="0">
                              <a:latin typeface="Cambria Math"/>
                            </a:rPr>
                            <m:t>𝑠𝑎𝑙</m:t>
                          </m:r>
                        </m:sub>
                      </m:sSub>
                      <m:r>
                        <a:rPr lang="es-MX" b="0" i="1" smtClean="0">
                          <a:latin typeface="Cambria Math"/>
                        </a:rPr>
                        <m:t>=−</m:t>
                      </m:r>
                      <m:f>
                        <m:fPr>
                          <m:ctrlPr>
                            <a:rPr lang="es-MX" b="0" i="1" smtClean="0">
                              <a:latin typeface="Cambria Math" panose="02040503050406030204" pitchFamily="18" charset="0"/>
                            </a:rPr>
                          </m:ctrlPr>
                        </m:fPr>
                        <m:num>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𝑓</m:t>
                              </m:r>
                            </m:sub>
                          </m:sSub>
                        </m:num>
                        <m:den>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1</m:t>
                              </m:r>
                            </m:sub>
                          </m:sSub>
                        </m:den>
                      </m:f>
                      <m:sSub>
                        <m:sSubPr>
                          <m:ctrlPr>
                            <a:rPr lang="es-MX" b="0" i="1" smtClean="0">
                              <a:latin typeface="Cambria Math" panose="02040503050406030204" pitchFamily="18" charset="0"/>
                            </a:rPr>
                          </m:ctrlPr>
                        </m:sSubPr>
                        <m:e>
                          <m:r>
                            <a:rPr lang="es-MX" b="0" i="1" smtClean="0">
                              <a:latin typeface="Cambria Math"/>
                            </a:rPr>
                            <m:t>𝑣</m:t>
                          </m:r>
                        </m:e>
                        <m:sub>
                          <m:r>
                            <a:rPr lang="es-MX" b="0" i="1" smtClean="0">
                              <a:latin typeface="Cambria Math"/>
                            </a:rPr>
                            <m:t>𝑒𝑛𝑡</m:t>
                          </m:r>
                        </m:sub>
                      </m:sSub>
                    </m:oMath>
                  </m:oMathPara>
                </a14:m>
                <a:endParaRPr lang="es-MX" dirty="0"/>
              </a:p>
            </p:txBody>
          </p:sp>
        </mc:Choice>
        <mc:Fallback>
          <p:sp>
            <p:nvSpPr>
              <p:cNvPr id="6" name="5 CuadroTexto"/>
              <p:cNvSpPr txBox="1">
                <a:spLocks noRot="1" noChangeAspect="1" noMove="1" noResize="1" noEditPoints="1" noAdjustHandles="1" noChangeArrowheads="1" noChangeShapeType="1" noTextEdit="1"/>
              </p:cNvSpPr>
              <p:nvPr/>
            </p:nvSpPr>
            <p:spPr>
              <a:xfrm>
                <a:off x="536702" y="4869160"/>
                <a:ext cx="1830437" cy="664093"/>
              </a:xfrm>
              <a:prstGeom prst="rect">
                <a:avLst/>
              </a:prstGeom>
              <a:blipFill rotWithShape="1">
                <a:blip r:embed="rId6" cstate="print"/>
                <a:stretch>
                  <a:fillRect/>
                </a:stretch>
              </a:blipFill>
            </p:spPr>
            <p:txBody>
              <a:bodyPr/>
              <a:lstStyle/>
              <a:p>
                <a:r>
                  <a:rPr lang="es-MX">
                    <a:noFill/>
                  </a:rPr>
                  <a:t> </a:t>
                </a:r>
              </a:p>
            </p:txBody>
          </p:sp>
        </mc:Fallback>
      </mc:AlternateContent>
      <p:pic>
        <p:nvPicPr>
          <p:cNvPr id="7" name="Picture 2" descr="http://www.aev.cgfie.ipn.mx/Materia_word_y_pp/images/info.png">
            <a:hlinkClick r:id="rId7" action="ppaction://hlinksldjump"/>
          </p:cNvPr>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34784" y="5805263"/>
            <a:ext cx="576775" cy="5767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4913626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pic>
        <p:nvPicPr>
          <p:cNvPr id="4" name="3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05800" y="476672"/>
            <a:ext cx="3265715" cy="1980000"/>
          </a:xfrm>
          <a:prstGeom prst="rect">
            <a:avLst/>
          </a:prstGeom>
        </p:spPr>
      </p:pic>
      <p:pic>
        <p:nvPicPr>
          <p:cNvPr id="5" name="4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847996" y="2780928"/>
            <a:ext cx="2981325" cy="2171700"/>
          </a:xfrm>
          <a:prstGeom prst="rect">
            <a:avLst/>
          </a:prstGeom>
        </p:spPr>
      </p:pic>
      <mc:AlternateContent xmlns:mc="http://schemas.openxmlformats.org/markup-compatibility/2006">
        <mc:Choice xmlns:a14="http://schemas.microsoft.com/office/drawing/2010/main" xmlns="" Requires="a14">
          <p:sp>
            <p:nvSpPr>
              <p:cNvPr id="6" name="5 CuadroTexto"/>
              <p:cNvSpPr txBox="1"/>
              <p:nvPr/>
            </p:nvSpPr>
            <p:spPr>
              <a:xfrm>
                <a:off x="4427984" y="980728"/>
                <a:ext cx="3838808" cy="66556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MX" i="1" smtClean="0">
                              <a:latin typeface="Cambria Math" panose="02040503050406030204" pitchFamily="18" charset="0"/>
                            </a:rPr>
                          </m:ctrlPr>
                        </m:sSubPr>
                        <m:e>
                          <m:r>
                            <a:rPr lang="es-MX" b="0" i="1" smtClean="0">
                              <a:latin typeface="Cambria Math"/>
                            </a:rPr>
                            <m:t>𝑣</m:t>
                          </m:r>
                        </m:e>
                        <m:sub>
                          <m:r>
                            <a:rPr lang="es-MX" b="0" i="1" smtClean="0">
                              <a:latin typeface="Cambria Math"/>
                            </a:rPr>
                            <m:t>𝑠𝑎𝑙</m:t>
                          </m:r>
                        </m:sub>
                      </m:sSub>
                      <m:r>
                        <a:rPr lang="es-MX" b="0" i="1" smtClean="0">
                          <a:latin typeface="Cambria Math"/>
                        </a:rPr>
                        <m:t>=−(</m:t>
                      </m:r>
                      <m:f>
                        <m:fPr>
                          <m:ctrlPr>
                            <a:rPr lang="es-MX" b="0" i="1" smtClean="0">
                              <a:latin typeface="Cambria Math" panose="02040503050406030204" pitchFamily="18" charset="0"/>
                            </a:rPr>
                          </m:ctrlPr>
                        </m:fPr>
                        <m:num>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𝑓</m:t>
                              </m:r>
                            </m:sub>
                          </m:sSub>
                        </m:num>
                        <m:den>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1</m:t>
                              </m:r>
                            </m:sub>
                          </m:sSub>
                        </m:den>
                      </m:f>
                      <m:sSub>
                        <m:sSubPr>
                          <m:ctrlPr>
                            <a:rPr lang="es-MX" b="0" i="1" smtClean="0">
                              <a:latin typeface="Cambria Math" panose="02040503050406030204" pitchFamily="18" charset="0"/>
                            </a:rPr>
                          </m:ctrlPr>
                        </m:sSubPr>
                        <m:e>
                          <m:r>
                            <a:rPr lang="es-MX" b="0" i="1" smtClean="0">
                              <a:latin typeface="Cambria Math"/>
                            </a:rPr>
                            <m:t>𝑣</m:t>
                          </m:r>
                        </m:e>
                        <m:sub>
                          <m:r>
                            <a:rPr lang="es-MX" b="0" i="1" smtClean="0">
                              <a:latin typeface="Cambria Math"/>
                            </a:rPr>
                            <m:t>1</m:t>
                          </m:r>
                        </m:sub>
                      </m:sSub>
                      <m:r>
                        <a:rPr lang="es-MX" b="0" i="1" smtClean="0">
                          <a:latin typeface="Cambria Math"/>
                        </a:rPr>
                        <m:t>+</m:t>
                      </m:r>
                      <m:f>
                        <m:fPr>
                          <m:ctrlPr>
                            <a:rPr lang="es-MX" b="0" i="1" smtClean="0">
                              <a:latin typeface="Cambria Math" panose="02040503050406030204" pitchFamily="18" charset="0"/>
                            </a:rPr>
                          </m:ctrlPr>
                        </m:fPr>
                        <m:num>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𝑓</m:t>
                              </m:r>
                            </m:sub>
                          </m:sSub>
                        </m:num>
                        <m:den>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1</m:t>
                              </m:r>
                            </m:sub>
                          </m:sSub>
                        </m:den>
                      </m:f>
                      <m:sSub>
                        <m:sSubPr>
                          <m:ctrlPr>
                            <a:rPr lang="es-MX" b="0" i="1" smtClean="0">
                              <a:latin typeface="Cambria Math" panose="02040503050406030204" pitchFamily="18" charset="0"/>
                            </a:rPr>
                          </m:ctrlPr>
                        </m:sSubPr>
                        <m:e>
                          <m:r>
                            <a:rPr lang="es-MX" b="0" i="1" smtClean="0">
                              <a:latin typeface="Cambria Math"/>
                            </a:rPr>
                            <m:t>𝑣</m:t>
                          </m:r>
                        </m:e>
                        <m:sub>
                          <m:r>
                            <a:rPr lang="es-MX" b="0" i="1" smtClean="0">
                              <a:latin typeface="Cambria Math"/>
                            </a:rPr>
                            <m:t>2</m:t>
                          </m:r>
                        </m:sub>
                      </m:sSub>
                      <m:r>
                        <a:rPr lang="es-MX" b="0" i="1" smtClean="0">
                          <a:latin typeface="Cambria Math"/>
                        </a:rPr>
                        <m:t>+…+</m:t>
                      </m:r>
                      <m:f>
                        <m:fPr>
                          <m:ctrlPr>
                            <a:rPr lang="es-MX" b="0" i="1" smtClean="0">
                              <a:latin typeface="Cambria Math" panose="02040503050406030204" pitchFamily="18" charset="0"/>
                            </a:rPr>
                          </m:ctrlPr>
                        </m:fPr>
                        <m:num>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𝑓</m:t>
                              </m:r>
                            </m:sub>
                          </m:sSub>
                        </m:num>
                        <m:den>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𝑛</m:t>
                              </m:r>
                            </m:sub>
                          </m:sSub>
                        </m:den>
                      </m:f>
                      <m:sSub>
                        <m:sSubPr>
                          <m:ctrlPr>
                            <a:rPr lang="es-MX" b="0" i="1" smtClean="0">
                              <a:latin typeface="Cambria Math" panose="02040503050406030204" pitchFamily="18" charset="0"/>
                            </a:rPr>
                          </m:ctrlPr>
                        </m:sSubPr>
                        <m:e>
                          <m:r>
                            <a:rPr lang="es-MX" b="0" i="1" smtClean="0">
                              <a:latin typeface="Cambria Math"/>
                            </a:rPr>
                            <m:t>𝑉</m:t>
                          </m:r>
                        </m:e>
                        <m:sub>
                          <m:r>
                            <a:rPr lang="es-MX" b="0" i="1" smtClean="0">
                              <a:latin typeface="Cambria Math"/>
                            </a:rPr>
                            <m:t>𝑛</m:t>
                          </m:r>
                        </m:sub>
                      </m:sSub>
                      <m:r>
                        <a:rPr lang="es-MX" b="0" i="1" smtClean="0">
                          <a:latin typeface="Cambria Math"/>
                        </a:rPr>
                        <m:t>)</m:t>
                      </m:r>
                    </m:oMath>
                  </m:oMathPara>
                </a14:m>
                <a:endParaRPr lang="es-MX" dirty="0"/>
              </a:p>
            </p:txBody>
          </p:sp>
        </mc:Choice>
        <mc:Fallback>
          <p:sp>
            <p:nvSpPr>
              <p:cNvPr id="6" name="5 CuadroTexto"/>
              <p:cNvSpPr txBox="1">
                <a:spLocks noRot="1" noChangeAspect="1" noMove="1" noResize="1" noEditPoints="1" noAdjustHandles="1" noChangeArrowheads="1" noChangeShapeType="1" noTextEdit="1"/>
              </p:cNvSpPr>
              <p:nvPr/>
            </p:nvSpPr>
            <p:spPr>
              <a:xfrm>
                <a:off x="4427984" y="980728"/>
                <a:ext cx="3838808" cy="665567"/>
              </a:xfrm>
              <a:prstGeom prst="rect">
                <a:avLst/>
              </a:prstGeom>
              <a:blipFill rotWithShape="1">
                <a:blip r:embed="rId5" cstate="print"/>
                <a:stretch>
                  <a:fillRect/>
                </a:stretch>
              </a:blipFill>
            </p:spPr>
            <p:txBody>
              <a:bodyPr/>
              <a:lstStyle/>
              <a:p>
                <a:r>
                  <a:rPr lang="es-MX">
                    <a:noFill/>
                  </a:rPr>
                  <a:t> </a:t>
                </a:r>
              </a:p>
            </p:txBody>
          </p:sp>
        </mc:Fallback>
      </mc:AlternateContent>
      <mc:AlternateContent xmlns:mc="http://schemas.openxmlformats.org/markup-compatibility/2006">
        <mc:Choice xmlns:a14="http://schemas.microsoft.com/office/drawing/2010/main" xmlns="" Requires="a14">
          <p:sp>
            <p:nvSpPr>
              <p:cNvPr id="7" name="6 CuadroTexto"/>
              <p:cNvSpPr txBox="1"/>
              <p:nvPr/>
            </p:nvSpPr>
            <p:spPr>
              <a:xfrm>
                <a:off x="4114800" y="2971800"/>
                <a:ext cx="328333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MX" i="1" smtClean="0">
                              <a:latin typeface="Cambria Math" panose="02040503050406030204" pitchFamily="18" charset="0"/>
                            </a:rPr>
                          </m:ctrlPr>
                        </m:sSubPr>
                        <m:e>
                          <m:r>
                            <a:rPr lang="es-MX" b="0" i="1" smtClean="0">
                              <a:latin typeface="Cambria Math"/>
                            </a:rPr>
                            <m:t>𝑣</m:t>
                          </m:r>
                        </m:e>
                        <m:sub>
                          <m:r>
                            <a:rPr lang="es-MX" b="0" i="1" smtClean="0">
                              <a:latin typeface="Cambria Math"/>
                            </a:rPr>
                            <m:t>𝑠𝑎𝑙</m:t>
                          </m:r>
                        </m:sub>
                      </m:sSub>
                      <m:r>
                        <a:rPr lang="es-MX" b="0" i="1" smtClean="0">
                          <a:latin typeface="Cambria Math"/>
                        </a:rPr>
                        <m:t>=</m:t>
                      </m:r>
                      <m:sSub>
                        <m:sSubPr>
                          <m:ctrlPr>
                            <a:rPr lang="es-MX" b="0" i="1" smtClean="0">
                              <a:latin typeface="Cambria Math" panose="02040503050406030204" pitchFamily="18" charset="0"/>
                            </a:rPr>
                          </m:ctrlPr>
                        </m:sSubPr>
                        <m:e>
                          <m:r>
                            <a:rPr lang="es-MX" b="0" i="1" smtClean="0">
                              <a:latin typeface="Cambria Math"/>
                            </a:rPr>
                            <m:t>𝑘</m:t>
                          </m:r>
                        </m:e>
                        <m:sub>
                          <m:r>
                            <a:rPr lang="es-MX" b="0" i="1" smtClean="0">
                              <a:latin typeface="Cambria Math"/>
                            </a:rPr>
                            <m:t>4</m:t>
                          </m:r>
                        </m:sub>
                      </m:sSub>
                      <m:r>
                        <a:rPr lang="es-MX" b="0" i="1" smtClean="0">
                          <a:latin typeface="Cambria Math"/>
                        </a:rPr>
                        <m:t>(</m:t>
                      </m:r>
                      <m:sSub>
                        <m:sSubPr>
                          <m:ctrlPr>
                            <a:rPr lang="es-MX" b="0" i="1" smtClean="0">
                              <a:latin typeface="Cambria Math" panose="02040503050406030204" pitchFamily="18" charset="0"/>
                            </a:rPr>
                          </m:ctrlPr>
                        </m:sSubPr>
                        <m:e>
                          <m:r>
                            <a:rPr lang="es-MX" b="0" i="1" smtClean="0">
                              <a:latin typeface="Cambria Math"/>
                            </a:rPr>
                            <m:t>𝑘</m:t>
                          </m:r>
                        </m:e>
                        <m:sub>
                          <m:r>
                            <a:rPr lang="es-MX" b="0" i="1" smtClean="0">
                              <a:latin typeface="Cambria Math"/>
                            </a:rPr>
                            <m:t>1</m:t>
                          </m:r>
                        </m:sub>
                      </m:sSub>
                      <m:sSub>
                        <m:sSubPr>
                          <m:ctrlPr>
                            <a:rPr lang="es-MX" b="0" i="1" smtClean="0">
                              <a:latin typeface="Cambria Math" panose="02040503050406030204" pitchFamily="18" charset="0"/>
                            </a:rPr>
                          </m:ctrlPr>
                        </m:sSubPr>
                        <m:e>
                          <m:r>
                            <a:rPr lang="es-MX" b="0" i="1" smtClean="0">
                              <a:latin typeface="Cambria Math"/>
                            </a:rPr>
                            <m:t>𝑣</m:t>
                          </m:r>
                        </m:e>
                        <m:sub>
                          <m:r>
                            <a:rPr lang="es-MX" b="0" i="1" smtClean="0">
                              <a:latin typeface="Cambria Math"/>
                            </a:rPr>
                            <m:t>1</m:t>
                          </m:r>
                        </m:sub>
                      </m:sSub>
                      <m:r>
                        <a:rPr lang="es-MX" b="0" i="1" smtClean="0">
                          <a:latin typeface="Cambria Math"/>
                        </a:rPr>
                        <m:t>+</m:t>
                      </m:r>
                      <m:sSub>
                        <m:sSubPr>
                          <m:ctrlPr>
                            <a:rPr lang="es-MX" b="0" i="1" smtClean="0">
                              <a:latin typeface="Cambria Math" panose="02040503050406030204" pitchFamily="18" charset="0"/>
                            </a:rPr>
                          </m:ctrlPr>
                        </m:sSubPr>
                        <m:e>
                          <m:r>
                            <a:rPr lang="es-MX" b="0" i="1" smtClean="0">
                              <a:latin typeface="Cambria Math"/>
                            </a:rPr>
                            <m:t>𝑘</m:t>
                          </m:r>
                        </m:e>
                        <m:sub>
                          <m:r>
                            <a:rPr lang="es-MX" b="0" i="1" smtClean="0">
                              <a:latin typeface="Cambria Math"/>
                            </a:rPr>
                            <m:t>2</m:t>
                          </m:r>
                        </m:sub>
                      </m:sSub>
                      <m:sSub>
                        <m:sSubPr>
                          <m:ctrlPr>
                            <a:rPr lang="es-MX" b="0" i="1" smtClean="0">
                              <a:latin typeface="Cambria Math" panose="02040503050406030204" pitchFamily="18" charset="0"/>
                            </a:rPr>
                          </m:ctrlPr>
                        </m:sSubPr>
                        <m:e>
                          <m:r>
                            <a:rPr lang="es-MX" b="0" i="1" smtClean="0">
                              <a:latin typeface="Cambria Math"/>
                            </a:rPr>
                            <m:t>𝑣</m:t>
                          </m:r>
                        </m:e>
                        <m:sub>
                          <m:r>
                            <a:rPr lang="es-MX" b="0" i="1" smtClean="0">
                              <a:latin typeface="Cambria Math"/>
                            </a:rPr>
                            <m:t>2</m:t>
                          </m:r>
                        </m:sub>
                      </m:sSub>
                      <m:r>
                        <a:rPr lang="es-MX" b="0" i="1" smtClean="0">
                          <a:latin typeface="Cambria Math"/>
                        </a:rPr>
                        <m:t>+</m:t>
                      </m:r>
                      <m:sSub>
                        <m:sSubPr>
                          <m:ctrlPr>
                            <a:rPr lang="es-MX" b="0" i="1" smtClean="0">
                              <a:latin typeface="Cambria Math" panose="02040503050406030204" pitchFamily="18" charset="0"/>
                            </a:rPr>
                          </m:ctrlPr>
                        </m:sSubPr>
                        <m:e>
                          <m:r>
                            <a:rPr lang="es-MX" b="0" i="1" smtClean="0">
                              <a:latin typeface="Cambria Math"/>
                            </a:rPr>
                            <m:t>𝑘</m:t>
                          </m:r>
                        </m:e>
                        <m:sub>
                          <m:r>
                            <a:rPr lang="es-MX" b="0" i="1" smtClean="0">
                              <a:latin typeface="Cambria Math"/>
                            </a:rPr>
                            <m:t>3</m:t>
                          </m:r>
                        </m:sub>
                      </m:sSub>
                      <m:sSub>
                        <m:sSubPr>
                          <m:ctrlPr>
                            <a:rPr lang="es-MX" b="0" i="1" smtClean="0">
                              <a:latin typeface="Cambria Math" panose="02040503050406030204" pitchFamily="18" charset="0"/>
                            </a:rPr>
                          </m:ctrlPr>
                        </m:sSubPr>
                        <m:e>
                          <m:r>
                            <a:rPr lang="es-MX" b="0" i="1" smtClean="0">
                              <a:latin typeface="Cambria Math"/>
                            </a:rPr>
                            <m:t>𝑣</m:t>
                          </m:r>
                        </m:e>
                        <m:sub>
                          <m:r>
                            <a:rPr lang="es-MX" b="0" i="1" smtClean="0">
                              <a:latin typeface="Cambria Math"/>
                            </a:rPr>
                            <m:t>3</m:t>
                          </m:r>
                        </m:sub>
                      </m:sSub>
                      <m:r>
                        <a:rPr lang="es-MX" b="0" i="1" smtClean="0">
                          <a:latin typeface="Cambria Math"/>
                        </a:rPr>
                        <m:t>)</m:t>
                      </m:r>
                    </m:oMath>
                  </m:oMathPara>
                </a14:m>
                <a:endParaRPr lang="es-MX" dirty="0"/>
              </a:p>
            </p:txBody>
          </p:sp>
        </mc:Choice>
        <mc:Fallback>
          <p:sp>
            <p:nvSpPr>
              <p:cNvPr id="7" name="6 CuadroTexto"/>
              <p:cNvSpPr txBox="1">
                <a:spLocks noRot="1" noChangeAspect="1" noMove="1" noResize="1" noEditPoints="1" noAdjustHandles="1" noChangeArrowheads="1" noChangeShapeType="1" noTextEdit="1"/>
              </p:cNvSpPr>
              <p:nvPr/>
            </p:nvSpPr>
            <p:spPr>
              <a:xfrm>
                <a:off x="4114800" y="2971800"/>
                <a:ext cx="3283335" cy="369332"/>
              </a:xfrm>
              <a:prstGeom prst="rect">
                <a:avLst/>
              </a:prstGeom>
              <a:blipFill rotWithShape="1">
                <a:blip r:embed="rId6" cstate="print"/>
                <a:stretch>
                  <a:fillRect b="-11667"/>
                </a:stretch>
              </a:blipFill>
            </p:spPr>
            <p:txBody>
              <a:bodyPr/>
              <a:lstStyle/>
              <a:p>
                <a:r>
                  <a:rPr lang="es-MX">
                    <a:noFill/>
                  </a:rPr>
                  <a:t> </a:t>
                </a:r>
              </a:p>
            </p:txBody>
          </p:sp>
        </mc:Fallback>
      </mc:AlternateContent>
      <p:pic>
        <p:nvPicPr>
          <p:cNvPr id="8" name="Picture 2" descr="http://www.aev.cgfie.ipn.mx/Materia_word_y_pp/images/info.png">
            <a:hlinkClick r:id="rId7" action="ppaction://hlinksldjump"/>
          </p:cNvPr>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34784" y="5805263"/>
            <a:ext cx="576775" cy="5767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408887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pic>
        <p:nvPicPr>
          <p:cNvPr id="2" name="1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827584" y="27894"/>
            <a:ext cx="3008572" cy="2172857"/>
          </a:xfrm>
          <a:prstGeom prst="rect">
            <a:avLst/>
          </a:prstGeom>
        </p:spPr>
      </p:pic>
      <p:pic>
        <p:nvPicPr>
          <p:cNvPr id="7170"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44189" y="2143125"/>
            <a:ext cx="2476500" cy="1285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24991" y="3429000"/>
            <a:ext cx="4391025" cy="2162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mc:AlternateContent xmlns:mc="http://schemas.openxmlformats.org/markup-compatibility/2006">
        <mc:Choice xmlns:a14="http://schemas.microsoft.com/office/drawing/2010/main" xmlns="" Requires="a14">
          <p:sp>
            <p:nvSpPr>
              <p:cNvPr id="5" name="4 CuadroTexto"/>
              <p:cNvSpPr txBox="1"/>
              <p:nvPr/>
            </p:nvSpPr>
            <p:spPr>
              <a:xfrm>
                <a:off x="3995936" y="980728"/>
                <a:ext cx="2130903" cy="66409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MX" i="1" smtClean="0">
                              <a:latin typeface="Cambria Math" panose="02040503050406030204" pitchFamily="18" charset="0"/>
                            </a:rPr>
                          </m:ctrlPr>
                        </m:sSubPr>
                        <m:e>
                          <m:r>
                            <a:rPr lang="es-MX" b="0" i="1" smtClean="0">
                              <a:latin typeface="Cambria Math"/>
                            </a:rPr>
                            <m:t>𝑣</m:t>
                          </m:r>
                        </m:e>
                        <m:sub>
                          <m:r>
                            <a:rPr lang="es-MX" b="0" i="1" smtClean="0">
                              <a:latin typeface="Cambria Math"/>
                            </a:rPr>
                            <m:t>𝑠𝑎𝑙</m:t>
                          </m:r>
                        </m:sub>
                      </m:sSub>
                      <m:r>
                        <a:rPr lang="es-MX" b="0" i="1" smtClean="0">
                          <a:latin typeface="Cambria Math"/>
                        </a:rPr>
                        <m:t>=</m:t>
                      </m:r>
                      <m:f>
                        <m:fPr>
                          <m:ctrlPr>
                            <a:rPr lang="es-MX" b="0" i="1" smtClean="0">
                              <a:latin typeface="Cambria Math" panose="02040503050406030204" pitchFamily="18" charset="0"/>
                            </a:rPr>
                          </m:ctrlPr>
                        </m:fPr>
                        <m:num>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𝑓</m:t>
                              </m:r>
                            </m:sub>
                          </m:sSub>
                        </m:num>
                        <m:den>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1</m:t>
                              </m:r>
                            </m:sub>
                          </m:sSub>
                        </m:den>
                      </m:f>
                      <m:r>
                        <a:rPr lang="es-MX" b="0" i="1" smtClean="0">
                          <a:latin typeface="Cambria Math"/>
                        </a:rPr>
                        <m:t>(</m:t>
                      </m:r>
                      <m:sSub>
                        <m:sSubPr>
                          <m:ctrlPr>
                            <a:rPr lang="es-MX" b="0" i="1" smtClean="0">
                              <a:latin typeface="Cambria Math" panose="02040503050406030204" pitchFamily="18" charset="0"/>
                            </a:rPr>
                          </m:ctrlPr>
                        </m:sSubPr>
                        <m:e>
                          <m:r>
                            <a:rPr lang="es-MX" b="0" i="1" smtClean="0">
                              <a:latin typeface="Cambria Math"/>
                            </a:rPr>
                            <m:t>𝑣</m:t>
                          </m:r>
                        </m:e>
                        <m:sub>
                          <m:r>
                            <a:rPr lang="es-MX" b="0" i="1" smtClean="0">
                              <a:latin typeface="Cambria Math"/>
                            </a:rPr>
                            <m:t>2</m:t>
                          </m:r>
                        </m:sub>
                      </m:sSub>
                      <m:r>
                        <a:rPr lang="es-MX" b="0" i="1" smtClean="0">
                          <a:latin typeface="Cambria Math"/>
                        </a:rPr>
                        <m:t>−</m:t>
                      </m:r>
                      <m:sSub>
                        <m:sSubPr>
                          <m:ctrlPr>
                            <a:rPr lang="es-MX" b="0" i="1" smtClean="0">
                              <a:latin typeface="Cambria Math" panose="02040503050406030204" pitchFamily="18" charset="0"/>
                            </a:rPr>
                          </m:ctrlPr>
                        </m:sSubPr>
                        <m:e>
                          <m:r>
                            <a:rPr lang="es-MX" b="0" i="1" smtClean="0">
                              <a:latin typeface="Cambria Math"/>
                            </a:rPr>
                            <m:t>𝑣</m:t>
                          </m:r>
                        </m:e>
                        <m:sub>
                          <m:r>
                            <a:rPr lang="es-MX" b="0" i="1" smtClean="0">
                              <a:latin typeface="Cambria Math"/>
                            </a:rPr>
                            <m:t>1</m:t>
                          </m:r>
                        </m:sub>
                      </m:sSub>
                      <m:r>
                        <a:rPr lang="es-MX" b="0" i="1" smtClean="0">
                          <a:latin typeface="Cambria Math"/>
                        </a:rPr>
                        <m:t>)</m:t>
                      </m:r>
                    </m:oMath>
                  </m:oMathPara>
                </a14:m>
                <a:endParaRPr lang="es-MX" dirty="0"/>
              </a:p>
            </p:txBody>
          </p:sp>
        </mc:Choice>
        <mc:Fallback>
          <p:sp>
            <p:nvSpPr>
              <p:cNvPr id="5" name="4 CuadroTexto"/>
              <p:cNvSpPr txBox="1">
                <a:spLocks noRot="1" noChangeAspect="1" noMove="1" noResize="1" noEditPoints="1" noAdjustHandles="1" noChangeArrowheads="1" noChangeShapeType="1" noTextEdit="1"/>
              </p:cNvSpPr>
              <p:nvPr/>
            </p:nvSpPr>
            <p:spPr>
              <a:xfrm>
                <a:off x="3995936" y="980728"/>
                <a:ext cx="2130903" cy="664093"/>
              </a:xfrm>
              <a:prstGeom prst="rect">
                <a:avLst/>
              </a:prstGeom>
              <a:blipFill rotWithShape="1">
                <a:blip r:embed="rId6" cstate="print"/>
                <a:stretch>
                  <a:fillRect/>
                </a:stretch>
              </a:blipFill>
            </p:spPr>
            <p:txBody>
              <a:bodyPr/>
              <a:lstStyle/>
              <a:p>
                <a:r>
                  <a:rPr lang="es-MX">
                    <a:noFill/>
                  </a:rPr>
                  <a:t> </a:t>
                </a:r>
              </a:p>
            </p:txBody>
          </p:sp>
        </mc:Fallback>
      </mc:AlternateContent>
      <mc:AlternateContent xmlns:mc="http://schemas.openxmlformats.org/markup-compatibility/2006">
        <mc:Choice xmlns:a14="http://schemas.microsoft.com/office/drawing/2010/main" xmlns="" Requires="a14">
          <p:sp>
            <p:nvSpPr>
              <p:cNvPr id="6" name="5 CuadroTexto"/>
              <p:cNvSpPr txBox="1"/>
              <p:nvPr/>
            </p:nvSpPr>
            <p:spPr>
              <a:xfrm>
                <a:off x="3995936" y="2416730"/>
                <a:ext cx="1719381" cy="41889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MX" i="1" smtClean="0">
                              <a:latin typeface="Cambria Math" panose="02040503050406030204" pitchFamily="18" charset="0"/>
                            </a:rPr>
                          </m:ctrlPr>
                        </m:sSubPr>
                        <m:e>
                          <m:r>
                            <a:rPr lang="es-MX" b="0" i="1" smtClean="0">
                              <a:latin typeface="Cambria Math"/>
                            </a:rPr>
                            <m:t>𝑣</m:t>
                          </m:r>
                        </m:e>
                        <m:sub>
                          <m:r>
                            <a:rPr lang="es-MX" b="0" i="1" smtClean="0">
                              <a:latin typeface="Cambria Math"/>
                            </a:rPr>
                            <m:t>𝑠𝑎𝑙</m:t>
                          </m:r>
                          <m:r>
                            <a:rPr lang="es-MX" b="0" i="1" smtClean="0">
                              <a:latin typeface="Cambria Math"/>
                            </a:rPr>
                            <m:t> </m:t>
                          </m:r>
                        </m:sub>
                      </m:sSub>
                      <m:r>
                        <a:rPr lang="es-MX" b="0" i="1" smtClean="0">
                          <a:latin typeface="Cambria Math"/>
                        </a:rPr>
                        <m:t>=−</m:t>
                      </m:r>
                      <m:sSub>
                        <m:sSubPr>
                          <m:ctrlPr>
                            <a:rPr lang="es-MX" b="0" i="1" smtClean="0">
                              <a:latin typeface="Cambria Math" panose="02040503050406030204" pitchFamily="18" charset="0"/>
                            </a:rPr>
                          </m:ctrlPr>
                        </m:sSubPr>
                        <m:e>
                          <m:r>
                            <a:rPr lang="es-MX" b="0" i="1" smtClean="0">
                              <a:latin typeface="Cambria Math"/>
                            </a:rPr>
                            <m:t>𝑅</m:t>
                          </m:r>
                        </m:e>
                        <m:sub>
                          <m:sSup>
                            <m:sSupPr>
                              <m:ctrlPr>
                                <a:rPr lang="es-MX" b="0" i="1" smtClean="0">
                                  <a:latin typeface="Cambria Math" panose="02040503050406030204" pitchFamily="18" charset="0"/>
                                </a:rPr>
                              </m:ctrlPr>
                            </m:sSupPr>
                            <m:e>
                              <m:r>
                                <a:rPr lang="es-MX" b="0" i="1" smtClean="0">
                                  <a:latin typeface="Cambria Math"/>
                                </a:rPr>
                                <m:t>𝑓</m:t>
                              </m:r>
                            </m:e>
                            <m:sup>
                              <m:r>
                                <a:rPr lang="es-MX" b="0" i="1" smtClean="0">
                                  <a:latin typeface="Cambria Math"/>
                                </a:rPr>
                                <m:t>𝑖</m:t>
                              </m:r>
                            </m:sup>
                          </m:sSup>
                          <m:r>
                            <a:rPr lang="es-MX" b="0" i="1" smtClean="0">
                              <a:latin typeface="Cambria Math"/>
                            </a:rPr>
                            <m:t>𝑒𝑛𝑡</m:t>
                          </m:r>
                        </m:sub>
                      </m:sSub>
                    </m:oMath>
                  </m:oMathPara>
                </a14:m>
                <a:endParaRPr lang="es-MX" dirty="0"/>
              </a:p>
            </p:txBody>
          </p:sp>
        </mc:Choice>
        <mc:Fallback>
          <p:sp>
            <p:nvSpPr>
              <p:cNvPr id="6" name="5 CuadroTexto"/>
              <p:cNvSpPr txBox="1">
                <a:spLocks noRot="1" noChangeAspect="1" noMove="1" noResize="1" noEditPoints="1" noAdjustHandles="1" noChangeArrowheads="1" noChangeShapeType="1" noTextEdit="1"/>
              </p:cNvSpPr>
              <p:nvPr/>
            </p:nvSpPr>
            <p:spPr>
              <a:xfrm>
                <a:off x="3995936" y="2416730"/>
                <a:ext cx="1719381" cy="418897"/>
              </a:xfrm>
              <a:prstGeom prst="rect">
                <a:avLst/>
              </a:prstGeom>
              <a:blipFill rotWithShape="1">
                <a:blip r:embed="rId7" cstate="print"/>
                <a:stretch>
                  <a:fillRect b="-7246"/>
                </a:stretch>
              </a:blipFill>
            </p:spPr>
            <p:txBody>
              <a:bodyPr/>
              <a:lstStyle/>
              <a:p>
                <a:r>
                  <a:rPr lang="es-MX">
                    <a:noFill/>
                  </a:rPr>
                  <a:t> </a:t>
                </a:r>
              </a:p>
            </p:txBody>
          </p:sp>
        </mc:Fallback>
      </mc:AlternateContent>
      <mc:AlternateContent xmlns:mc="http://schemas.openxmlformats.org/markup-compatibility/2006">
        <mc:Choice xmlns:a14="http://schemas.microsoft.com/office/drawing/2010/main" xmlns="" Requires="a14">
          <p:sp>
            <p:nvSpPr>
              <p:cNvPr id="7" name="6 CuadroTexto"/>
              <p:cNvSpPr txBox="1"/>
              <p:nvPr/>
            </p:nvSpPr>
            <p:spPr>
              <a:xfrm>
                <a:off x="5409605" y="4325421"/>
                <a:ext cx="1993751" cy="65620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MX" i="1" smtClean="0">
                              <a:latin typeface="Cambria Math" panose="02040503050406030204" pitchFamily="18" charset="0"/>
                            </a:rPr>
                          </m:ctrlPr>
                        </m:sSubPr>
                        <m:e>
                          <m:r>
                            <a:rPr lang="es-MX" b="0" i="1" smtClean="0">
                              <a:latin typeface="Cambria Math"/>
                            </a:rPr>
                            <m:t>𝑣</m:t>
                          </m:r>
                        </m:e>
                        <m:sub>
                          <m:r>
                            <a:rPr lang="es-MX" b="0" i="1" smtClean="0">
                              <a:latin typeface="Cambria Math"/>
                            </a:rPr>
                            <m:t>𝑠𝑎𝑙</m:t>
                          </m:r>
                        </m:sub>
                      </m:sSub>
                      <m:r>
                        <a:rPr lang="es-MX" b="0" i="1" smtClean="0">
                          <a:latin typeface="Cambria Math"/>
                        </a:rPr>
                        <m:t>=</m:t>
                      </m:r>
                      <m:f>
                        <m:fPr>
                          <m:ctrlPr>
                            <a:rPr lang="es-MX" b="0" i="1" smtClean="0">
                              <a:latin typeface="Cambria Math" panose="02040503050406030204" pitchFamily="18" charset="0"/>
                            </a:rPr>
                          </m:ctrlPr>
                        </m:fPr>
                        <m:num>
                          <m:r>
                            <a:rPr lang="es-MX" b="0" i="1" smtClean="0">
                              <a:latin typeface="Cambria Math"/>
                            </a:rPr>
                            <m:t>−</m:t>
                          </m:r>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1</m:t>
                              </m:r>
                            </m:sub>
                          </m:sSub>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3</m:t>
                              </m:r>
                            </m:sub>
                          </m:sSub>
                        </m:num>
                        <m:den>
                          <m:sSub>
                            <m:sSubPr>
                              <m:ctrlPr>
                                <a:rPr lang="es-MX" b="0" i="1" smtClean="0">
                                  <a:latin typeface="Cambria Math" panose="02040503050406030204" pitchFamily="18" charset="0"/>
                                </a:rPr>
                              </m:ctrlPr>
                            </m:sSubPr>
                            <m:e>
                              <m:r>
                                <a:rPr lang="es-MX" b="0" i="1" smtClean="0">
                                  <a:latin typeface="Cambria Math"/>
                                </a:rPr>
                                <m:t>𝑅</m:t>
                              </m:r>
                            </m:e>
                            <m:sub>
                              <m:r>
                                <a:rPr lang="es-MX" b="0" i="1" smtClean="0">
                                  <a:latin typeface="Cambria Math"/>
                                </a:rPr>
                                <m:t>2</m:t>
                              </m:r>
                            </m:sub>
                          </m:sSub>
                        </m:den>
                      </m:f>
                      <m:sSub>
                        <m:sSubPr>
                          <m:ctrlPr>
                            <a:rPr lang="es-MX" b="0" i="1" smtClean="0">
                              <a:latin typeface="Cambria Math" panose="02040503050406030204" pitchFamily="18" charset="0"/>
                            </a:rPr>
                          </m:ctrlPr>
                        </m:sSubPr>
                        <m:e>
                          <m:r>
                            <a:rPr lang="es-MX" b="0" i="1" smtClean="0">
                              <a:latin typeface="Cambria Math"/>
                            </a:rPr>
                            <m:t>𝑖</m:t>
                          </m:r>
                        </m:e>
                        <m:sub>
                          <m:r>
                            <a:rPr lang="es-MX" b="0" i="1" smtClean="0">
                              <a:latin typeface="Cambria Math"/>
                            </a:rPr>
                            <m:t>𝑒𝑛𝑡</m:t>
                          </m:r>
                        </m:sub>
                      </m:sSub>
                    </m:oMath>
                  </m:oMathPara>
                </a14:m>
                <a:endParaRPr lang="es-MX" dirty="0"/>
              </a:p>
            </p:txBody>
          </p:sp>
        </mc:Choice>
        <mc:Fallback>
          <p:sp>
            <p:nvSpPr>
              <p:cNvPr id="7" name="6 CuadroTexto"/>
              <p:cNvSpPr txBox="1">
                <a:spLocks noRot="1" noChangeAspect="1" noMove="1" noResize="1" noEditPoints="1" noAdjustHandles="1" noChangeArrowheads="1" noChangeShapeType="1" noTextEdit="1"/>
              </p:cNvSpPr>
              <p:nvPr/>
            </p:nvSpPr>
            <p:spPr>
              <a:xfrm>
                <a:off x="5409605" y="4325421"/>
                <a:ext cx="1993751" cy="656205"/>
              </a:xfrm>
              <a:prstGeom prst="rect">
                <a:avLst/>
              </a:prstGeom>
              <a:blipFill rotWithShape="1">
                <a:blip r:embed="rId8" cstate="print"/>
                <a:stretch>
                  <a:fillRect/>
                </a:stretch>
              </a:blipFill>
            </p:spPr>
            <p:txBody>
              <a:bodyPr/>
              <a:lstStyle/>
              <a:p>
                <a:r>
                  <a:rPr lang="es-MX">
                    <a:noFill/>
                  </a:rPr>
                  <a:t> </a:t>
                </a:r>
              </a:p>
            </p:txBody>
          </p:sp>
        </mc:Fallback>
      </mc:AlternateContent>
      <p:pic>
        <p:nvPicPr>
          <p:cNvPr id="9" name="Picture 2" descr="http://www.aev.cgfie.ipn.mx/Materia_word_y_pp/images/info.png">
            <a:hlinkClick r:id="rId9" action="ppaction://hlinksldjump"/>
          </p:cNvPr>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34784" y="5805263"/>
            <a:ext cx="576775" cy="5767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7490846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p:txBody>
          <a:bodyPr>
            <a:normAutofit/>
          </a:bodyPr>
          <a:lstStyle/>
          <a:p>
            <a:r>
              <a:rPr lang="es-MX" sz="1800" i="1" dirty="0" smtClean="0">
                <a:latin typeface="Arial" pitchFamily="34" charset="0"/>
                <a:cs typeface="Arial" pitchFamily="34" charset="0"/>
              </a:rPr>
              <a:t>Circuitos </a:t>
            </a:r>
            <a:r>
              <a:rPr lang="es-MX" sz="1800" i="1" dirty="0" err="1" smtClean="0">
                <a:latin typeface="Arial" pitchFamily="34" charset="0"/>
                <a:cs typeface="Arial" pitchFamily="34" charset="0"/>
              </a:rPr>
              <a:t>electricos</a:t>
            </a:r>
            <a:r>
              <a:rPr lang="es-MX" sz="1800" i="1" dirty="0" smtClean="0">
                <a:latin typeface="Arial" pitchFamily="34" charset="0"/>
                <a:cs typeface="Arial" pitchFamily="34" charset="0"/>
              </a:rPr>
              <a:t> 6ta </a:t>
            </a:r>
            <a:r>
              <a:rPr lang="es-MX" sz="1800" i="1" dirty="0" err="1" smtClean="0">
                <a:latin typeface="Arial" pitchFamily="34" charset="0"/>
                <a:cs typeface="Arial" pitchFamily="34" charset="0"/>
              </a:rPr>
              <a:t>edicion</a:t>
            </a:r>
            <a:r>
              <a:rPr lang="es-MX" sz="1800" i="1" dirty="0" smtClean="0">
                <a:latin typeface="Arial" pitchFamily="34" charset="0"/>
                <a:cs typeface="Arial" pitchFamily="34" charset="0"/>
              </a:rPr>
              <a:t> </a:t>
            </a:r>
            <a:r>
              <a:rPr lang="es-MX" sz="1800" i="1" dirty="0" err="1" smtClean="0">
                <a:latin typeface="Arial" pitchFamily="34" charset="0"/>
                <a:cs typeface="Arial" pitchFamily="34" charset="0"/>
              </a:rPr>
              <a:t>richard</a:t>
            </a:r>
            <a:r>
              <a:rPr lang="es-MX" sz="1800" i="1" dirty="0" smtClean="0">
                <a:latin typeface="Arial" pitchFamily="34" charset="0"/>
                <a:cs typeface="Arial" pitchFamily="34" charset="0"/>
              </a:rPr>
              <a:t> </a:t>
            </a:r>
            <a:r>
              <a:rPr lang="es-MX" sz="1800" i="1" dirty="0" err="1" smtClean="0">
                <a:latin typeface="Arial" pitchFamily="34" charset="0"/>
                <a:cs typeface="Arial" pitchFamily="34" charset="0"/>
              </a:rPr>
              <a:t>dorf</a:t>
            </a:r>
            <a:r>
              <a:rPr lang="es-MX" sz="1800" i="1" dirty="0" smtClean="0">
                <a:latin typeface="Arial" pitchFamily="34" charset="0"/>
                <a:cs typeface="Arial" pitchFamily="34" charset="0"/>
              </a:rPr>
              <a:t> , james A. </a:t>
            </a:r>
            <a:r>
              <a:rPr lang="es-MX" sz="1800" i="1" dirty="0" err="1" smtClean="0">
                <a:latin typeface="Arial" pitchFamily="34" charset="0"/>
                <a:cs typeface="Arial" pitchFamily="34" charset="0"/>
              </a:rPr>
              <a:t>Svoboda</a:t>
            </a:r>
            <a:r>
              <a:rPr lang="es-MX" sz="1800" i="1" dirty="0" smtClean="0">
                <a:latin typeface="Arial" pitchFamily="34" charset="0"/>
                <a:cs typeface="Arial" pitchFamily="34" charset="0"/>
              </a:rPr>
              <a:t> </a:t>
            </a:r>
            <a:endParaRPr lang="es-MX" sz="1800" i="1" dirty="0">
              <a:latin typeface="Arial" pitchFamily="34" charset="0"/>
              <a:cs typeface="Arial" pitchFamily="34" charset="0"/>
            </a:endParaRPr>
          </a:p>
          <a:p>
            <a:endParaRPr lang="es-MX" b="1" dirty="0">
              <a:latin typeface="Arial" pitchFamily="34" charset="0"/>
              <a:cs typeface="Arial" pitchFamily="34" charset="0"/>
            </a:endParaRPr>
          </a:p>
        </p:txBody>
      </p:sp>
      <p:pic>
        <p:nvPicPr>
          <p:cNvPr id="4" name="Picture 2" descr="http://www.aev.cgfie.ipn.mx/Materia_word_y_pp/images/info.png">
            <a:hlinkClick r:id="rId3" action="ppaction://hlinksldjump"/>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4784" y="5805263"/>
            <a:ext cx="576775" cy="5767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010740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78172" y="404664"/>
            <a:ext cx="8229600" cy="418058"/>
          </a:xfrm>
        </p:spPr>
        <p:txBody>
          <a:bodyPr>
            <a:normAutofit fontScale="90000"/>
          </a:bodyPr>
          <a:lstStyle/>
          <a:p>
            <a:r>
              <a:rPr lang="es-MX" sz="3600" dirty="0" smtClean="0"/>
              <a:t>AMPLIFICADORES OPERACIONALES Y SCR</a:t>
            </a:r>
            <a:endParaRPr lang="es-MX" sz="3600" dirty="0"/>
          </a:p>
        </p:txBody>
      </p:sp>
      <p:sp>
        <p:nvSpPr>
          <p:cNvPr id="3" name="2 Marcador de contenido"/>
          <p:cNvSpPr>
            <a:spLocks noGrp="1"/>
          </p:cNvSpPr>
          <p:nvPr>
            <p:ph idx="1"/>
          </p:nvPr>
        </p:nvSpPr>
        <p:spPr>
          <a:xfrm>
            <a:off x="467544" y="1268760"/>
            <a:ext cx="8229600" cy="4968552"/>
          </a:xfrm>
        </p:spPr>
        <p:txBody>
          <a:bodyPr>
            <a:noAutofit/>
          </a:bodyPr>
          <a:lstStyle/>
          <a:p>
            <a:pPr marL="0" indent="0" algn="ctr">
              <a:buNone/>
            </a:pPr>
            <a:r>
              <a:rPr lang="es-MX" sz="2000" b="1" dirty="0">
                <a:latin typeface="Arial" pitchFamily="34" charset="0"/>
                <a:cs typeface="Arial" pitchFamily="34" charset="0"/>
              </a:rPr>
              <a:t>Resumen</a:t>
            </a:r>
          </a:p>
          <a:p>
            <a:pPr algn="just"/>
            <a:r>
              <a:rPr lang="es-MX" sz="2000" dirty="0" smtClean="0">
                <a:latin typeface="Arial" pitchFamily="34" charset="0"/>
                <a:cs typeface="Arial" pitchFamily="34" charset="0"/>
              </a:rPr>
              <a:t>Cuando el </a:t>
            </a:r>
            <a:r>
              <a:rPr lang="es-MX" sz="2000" b="1" dirty="0" smtClean="0">
                <a:latin typeface="Arial" pitchFamily="34" charset="0"/>
                <a:cs typeface="Arial" pitchFamily="34" charset="0"/>
              </a:rPr>
              <a:t>amplificador operacional </a:t>
            </a:r>
            <a:r>
              <a:rPr lang="es-MX" sz="2000" dirty="0" smtClean="0">
                <a:latin typeface="Arial" pitchFamily="34" charset="0"/>
                <a:cs typeface="Arial" pitchFamily="34" charset="0"/>
              </a:rPr>
              <a:t>se conecta con resistores y capacitores</a:t>
            </a:r>
            <a:r>
              <a:rPr lang="es-MX" sz="2000" b="1" dirty="0" smtClean="0">
                <a:latin typeface="Arial" pitchFamily="34" charset="0"/>
                <a:cs typeface="Arial" pitchFamily="34" charset="0"/>
              </a:rPr>
              <a:t>, </a:t>
            </a:r>
            <a:r>
              <a:rPr lang="es-MX" sz="2000" dirty="0" smtClean="0">
                <a:latin typeface="Arial" pitchFamily="34" charset="0"/>
                <a:cs typeface="Arial" pitchFamily="34" charset="0"/>
              </a:rPr>
              <a:t>se obtienen diversas configuraciones de circuitos amplificadores. Se describen y analizan varias formas de circuitos amplificadores útiles. Se observa la respuesta de estos circuitos en el dominio del tiempo </a:t>
            </a:r>
            <a:r>
              <a:rPr lang="es-MX" sz="2000" dirty="0" err="1" smtClean="0">
                <a:latin typeface="Arial" pitchFamily="34" charset="0"/>
                <a:cs typeface="Arial" pitchFamily="34" charset="0"/>
              </a:rPr>
              <a:t>asi</a:t>
            </a:r>
            <a:r>
              <a:rPr lang="es-MX" sz="2000" dirty="0" smtClean="0">
                <a:latin typeface="Arial" pitchFamily="34" charset="0"/>
                <a:cs typeface="Arial" pitchFamily="34" charset="0"/>
              </a:rPr>
              <a:t> como su respuesta cuando la fuente de entrada es una </a:t>
            </a:r>
            <a:r>
              <a:rPr lang="es-MX" sz="2000" dirty="0" err="1" smtClean="0">
                <a:latin typeface="Arial" pitchFamily="34" charset="0"/>
                <a:cs typeface="Arial" pitchFamily="34" charset="0"/>
              </a:rPr>
              <a:t>senoide</a:t>
            </a:r>
            <a:r>
              <a:rPr lang="es-MX" sz="2000" dirty="0" smtClean="0">
                <a:latin typeface="Arial" pitchFamily="34" charset="0"/>
                <a:cs typeface="Arial" pitchFamily="34" charset="0"/>
              </a:rPr>
              <a:t> en estado estable. Entre las ventajas de este amplificador esta la separación entre las terminales de entrada y salida, </a:t>
            </a:r>
            <a:r>
              <a:rPr lang="es-MX" sz="2000" dirty="0" err="1" smtClean="0">
                <a:latin typeface="Arial" pitchFamily="34" charset="0"/>
                <a:cs typeface="Arial" pitchFamily="34" charset="0"/>
              </a:rPr>
              <a:t>asi</a:t>
            </a:r>
            <a:r>
              <a:rPr lang="es-MX" sz="2000" dirty="0" smtClean="0">
                <a:latin typeface="Arial" pitchFamily="34" charset="0"/>
                <a:cs typeface="Arial" pitchFamily="34" charset="0"/>
              </a:rPr>
              <a:t> como una ganancia de potencia entre dichas terminales.</a:t>
            </a:r>
            <a:endParaRPr lang="es-MX" sz="2000" dirty="0">
              <a:latin typeface="Arial" pitchFamily="34" charset="0"/>
              <a:cs typeface="Arial" pitchFamily="34" charset="0"/>
            </a:endParaRPr>
          </a:p>
          <a:p>
            <a:endParaRPr lang="es-MX" sz="1200" b="1" dirty="0">
              <a:latin typeface="Arial" pitchFamily="34" charset="0"/>
              <a:cs typeface="Arial" pitchFamily="34" charset="0"/>
            </a:endParaRPr>
          </a:p>
        </p:txBody>
      </p:sp>
    </p:spTree>
    <p:extLst>
      <p:ext uri="{BB962C8B-B14F-4D97-AF65-F5344CB8AC3E}">
        <p14:creationId xmlns:p14="http://schemas.microsoft.com/office/powerpoint/2010/main" xmlns=""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8229600" cy="418058"/>
          </a:xfrm>
        </p:spPr>
        <p:txBody>
          <a:bodyPr>
            <a:normAutofit fontScale="90000"/>
          </a:bodyPr>
          <a:lstStyle/>
          <a:p>
            <a:r>
              <a:rPr lang="es-MX" sz="3600" dirty="0" smtClean="0"/>
              <a:t>AMPLIFICADORES OPERACIONALES Y SCR</a:t>
            </a:r>
            <a:endParaRPr lang="es-MX" sz="3600" dirty="0"/>
          </a:p>
        </p:txBody>
      </p:sp>
      <p:sp>
        <p:nvSpPr>
          <p:cNvPr id="3" name="2 Marcador de contenido"/>
          <p:cNvSpPr>
            <a:spLocks noGrp="1"/>
          </p:cNvSpPr>
          <p:nvPr>
            <p:ph idx="1"/>
          </p:nvPr>
        </p:nvSpPr>
        <p:spPr>
          <a:xfrm>
            <a:off x="467544" y="1196752"/>
            <a:ext cx="8229600" cy="5040560"/>
          </a:xfrm>
        </p:spPr>
        <p:txBody>
          <a:bodyPr>
            <a:noAutofit/>
          </a:bodyPr>
          <a:lstStyle/>
          <a:p>
            <a:endParaRPr lang="es-MX" sz="1100" b="1" dirty="0">
              <a:latin typeface="Arial" pitchFamily="34" charset="0"/>
              <a:cs typeface="Arial" pitchFamily="34" charset="0"/>
            </a:endParaRPr>
          </a:p>
          <a:p>
            <a:pPr marL="0" indent="0" algn="ctr">
              <a:buNone/>
            </a:pPr>
            <a:r>
              <a:rPr lang="es-MX" sz="1600" b="1" dirty="0" err="1">
                <a:latin typeface="Arial" pitchFamily="34" charset="0"/>
                <a:cs typeface="Arial" pitchFamily="34" charset="0"/>
              </a:rPr>
              <a:t>Abstract</a:t>
            </a:r>
            <a:endParaRPr lang="es-MX" sz="1600" b="1" dirty="0">
              <a:latin typeface="Arial" pitchFamily="34" charset="0"/>
              <a:cs typeface="Arial" pitchFamily="34" charset="0"/>
            </a:endParaRPr>
          </a:p>
          <a:p>
            <a:endParaRPr lang="es-MX" sz="1100" b="1" dirty="0">
              <a:latin typeface="Arial" pitchFamily="34" charset="0"/>
              <a:cs typeface="Arial" pitchFamily="34" charset="0"/>
            </a:endParaRPr>
          </a:p>
          <a:p>
            <a:pPr algn="just"/>
            <a:r>
              <a:rPr lang="en-US" sz="1800" dirty="0" smtClean="0">
                <a:latin typeface="Arial" pitchFamily="34" charset="0"/>
                <a:cs typeface="Arial" pitchFamily="34" charset="0"/>
              </a:rPr>
              <a:t>When </a:t>
            </a:r>
            <a:r>
              <a:rPr lang="en-US" sz="1800" dirty="0">
                <a:latin typeface="Arial" pitchFamily="34" charset="0"/>
                <a:cs typeface="Arial" pitchFamily="34" charset="0"/>
              </a:rPr>
              <a:t>the operational amplifier is connected to resistors and capacitors, various configurations of amplifier circuits are obtained. They describe and analyzes various forms of useful amplifier circuits. The response of these circuits in the time domain as well as their response is observed when the input source is a sine wave at steady state. Among the advantages of this amplifier is the separation between the input and output terminals as well as a gain of power between these terminals</a:t>
            </a:r>
            <a:r>
              <a:rPr lang="en-US" sz="1800" dirty="0" smtClean="0">
                <a:latin typeface="Arial" pitchFamily="34" charset="0"/>
                <a:cs typeface="Arial" pitchFamily="34" charset="0"/>
              </a:rPr>
              <a:t>.</a:t>
            </a:r>
            <a:endParaRPr lang="es-MX" sz="1100" b="1" dirty="0">
              <a:latin typeface="Arial" pitchFamily="34" charset="0"/>
              <a:cs typeface="Arial" pitchFamily="34" charset="0"/>
            </a:endParaRPr>
          </a:p>
          <a:p>
            <a:endParaRPr lang="es-MX" sz="1200" b="1" dirty="0">
              <a:latin typeface="Arial" pitchFamily="34" charset="0"/>
              <a:cs typeface="Arial" pitchFamily="34" charset="0"/>
            </a:endParaRPr>
          </a:p>
          <a:p>
            <a:pPr marL="0" indent="0">
              <a:buNone/>
            </a:pPr>
            <a:r>
              <a:rPr lang="es-MX" sz="1200" b="1" dirty="0" err="1">
                <a:latin typeface="Arial" pitchFamily="34" charset="0"/>
                <a:cs typeface="Arial" pitchFamily="34" charset="0"/>
              </a:rPr>
              <a:t>Keywords</a:t>
            </a:r>
            <a:r>
              <a:rPr lang="es-MX" sz="1200" b="1" dirty="0" smtClean="0">
                <a:latin typeface="Arial" pitchFamily="34" charset="0"/>
                <a:cs typeface="Arial" pitchFamily="34" charset="0"/>
              </a:rPr>
              <a:t>: </a:t>
            </a:r>
            <a:r>
              <a:rPr lang="es-MX" sz="1200" b="1" dirty="0" err="1" smtClean="0">
                <a:latin typeface="Arial" pitchFamily="34" charset="0"/>
                <a:cs typeface="Arial" pitchFamily="34" charset="0"/>
              </a:rPr>
              <a:t>ELECTRONICS</a:t>
            </a:r>
            <a:r>
              <a:rPr lang="es-MX" sz="1200" b="1" dirty="0" smtClean="0">
                <a:latin typeface="Arial" pitchFamily="34" charset="0"/>
                <a:cs typeface="Arial" pitchFamily="34" charset="0"/>
              </a:rPr>
              <a:t>    </a:t>
            </a:r>
            <a:r>
              <a:rPr lang="es-MX" sz="1200" b="1" dirty="0" err="1" smtClean="0">
                <a:latin typeface="Arial" pitchFamily="34" charset="0"/>
                <a:cs typeface="Arial" pitchFamily="34" charset="0"/>
              </a:rPr>
              <a:t>OPERATIONAL</a:t>
            </a:r>
            <a:r>
              <a:rPr lang="es-MX" sz="1200" b="1" dirty="0" smtClean="0">
                <a:latin typeface="Arial" pitchFamily="34" charset="0"/>
                <a:cs typeface="Arial" pitchFamily="34" charset="0"/>
              </a:rPr>
              <a:t> </a:t>
            </a:r>
            <a:r>
              <a:rPr lang="es-MX" sz="1200" b="1" dirty="0" err="1" smtClean="0">
                <a:latin typeface="Arial" pitchFamily="34" charset="0"/>
                <a:cs typeface="Arial" pitchFamily="34" charset="0"/>
              </a:rPr>
              <a:t>AMPLIFIER</a:t>
            </a:r>
            <a:r>
              <a:rPr lang="es-MX" sz="1200" b="1" dirty="0" smtClean="0">
                <a:latin typeface="Arial" pitchFamily="34" charset="0"/>
                <a:cs typeface="Arial" pitchFamily="34" charset="0"/>
              </a:rPr>
              <a:t>  RESISTOR   </a:t>
            </a:r>
            <a:r>
              <a:rPr lang="es-MX" sz="1200" b="1" dirty="0" err="1" smtClean="0">
                <a:latin typeface="Arial" pitchFamily="34" charset="0"/>
                <a:cs typeface="Arial" pitchFamily="34" charset="0"/>
              </a:rPr>
              <a:t>CAPACITORS</a:t>
            </a:r>
            <a:r>
              <a:rPr lang="es-MX" sz="1200" b="1" dirty="0" smtClean="0">
                <a:latin typeface="Arial" pitchFamily="34" charset="0"/>
                <a:cs typeface="Arial" pitchFamily="34" charset="0"/>
              </a:rPr>
              <a:t>   </a:t>
            </a:r>
            <a:r>
              <a:rPr lang="es-MX" sz="1200" b="1" dirty="0" err="1" smtClean="0">
                <a:latin typeface="Arial" pitchFamily="34" charset="0"/>
                <a:cs typeface="Arial" pitchFamily="34" charset="0"/>
              </a:rPr>
              <a:t>CIRCUITS</a:t>
            </a:r>
            <a:r>
              <a:rPr lang="es-MX" sz="1200" b="1" dirty="0" smtClean="0">
                <a:latin typeface="Arial" pitchFamily="34" charset="0"/>
                <a:cs typeface="Arial" pitchFamily="34" charset="0"/>
              </a:rPr>
              <a:t> </a:t>
            </a:r>
            <a:r>
              <a:rPr lang="es-MX" sz="1200" b="1" dirty="0" err="1" smtClean="0">
                <a:latin typeface="Arial" pitchFamily="34" charset="0"/>
                <a:cs typeface="Arial" pitchFamily="34" charset="0"/>
              </a:rPr>
              <a:t>SOURCE</a:t>
            </a:r>
            <a:r>
              <a:rPr lang="es-MX" sz="1200" b="1" dirty="0" smtClean="0">
                <a:latin typeface="Arial" pitchFamily="34" charset="0"/>
                <a:cs typeface="Arial" pitchFamily="34" charset="0"/>
              </a:rPr>
              <a:t>  INPUT    OUTPUT</a:t>
            </a:r>
            <a:endParaRPr lang="es-MX" sz="1200" dirty="0"/>
          </a:p>
        </p:txBody>
      </p:sp>
    </p:spTree>
    <p:extLst>
      <p:ext uri="{BB962C8B-B14F-4D97-AF65-F5344CB8AC3E}">
        <p14:creationId xmlns:p14="http://schemas.microsoft.com/office/powerpoint/2010/main" xmlns="" val="17583482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4546848" cy="490066"/>
          </a:xfrm>
        </p:spPr>
        <p:txBody>
          <a:bodyPr>
            <a:noAutofit/>
          </a:bodyPr>
          <a:lstStyle/>
          <a:p>
            <a:pPr marL="0" indent="0" algn="l"/>
            <a:r>
              <a:rPr lang="es-MX" sz="2000" b="1" dirty="0" smtClean="0">
                <a:ln w="0"/>
                <a:effectLst>
                  <a:outerShdw blurRad="38100" dist="19050" dir="2700000" algn="tl" rotWithShape="0">
                    <a:schemeClr val="dk1">
                      <a:alpha val="40000"/>
                    </a:schemeClr>
                  </a:outerShdw>
                </a:effectLst>
                <a:latin typeface="Arial" pitchFamily="34" charset="0"/>
                <a:cs typeface="Arial" pitchFamily="34" charset="0"/>
              </a:rPr>
              <a:t>AMPLIFICADOR OPERACIONAL</a:t>
            </a:r>
            <a:endParaRPr lang="es-MX" sz="2000" b="1" dirty="0">
              <a:ln w="0"/>
              <a:effectLst>
                <a:outerShdw blurRad="38100" dist="19050" dir="2700000" algn="tl" rotWithShape="0">
                  <a:schemeClr val="dk1">
                    <a:alpha val="40000"/>
                  </a:schemeClr>
                </a:outerShdw>
              </a:effectLst>
              <a:latin typeface="Arial" pitchFamily="34" charset="0"/>
              <a:cs typeface="Arial" pitchFamily="34" charset="0"/>
            </a:endParaRPr>
          </a:p>
        </p:txBody>
      </p:sp>
      <p:sp>
        <p:nvSpPr>
          <p:cNvPr id="6" name="CuadroTexto 5"/>
          <p:cNvSpPr txBox="1"/>
          <p:nvPr/>
        </p:nvSpPr>
        <p:spPr>
          <a:xfrm>
            <a:off x="395536" y="908720"/>
            <a:ext cx="5616624" cy="1692771"/>
          </a:xfrm>
          <a:prstGeom prst="rect">
            <a:avLst/>
          </a:prstGeom>
          <a:noFill/>
        </p:spPr>
        <p:txBody>
          <a:bodyPr wrap="square" rtlCol="0">
            <a:spAutoFit/>
          </a:bodyPr>
          <a:lstStyle/>
          <a:p>
            <a:pPr algn="just"/>
            <a:r>
              <a:rPr lang="es-MX" sz="2600" dirty="0" smtClean="0"/>
              <a:t>Es un elemento de circuito diseñado para emplearse con otros elementos de circuito y efectuar una operación especifica de procesamiento de señales.</a:t>
            </a:r>
            <a:endParaRPr lang="es-MX" sz="2600" dirty="0"/>
          </a:p>
        </p:txBody>
      </p:sp>
      <p:pic>
        <p:nvPicPr>
          <p:cNvPr id="7" name="Imagen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118695" y="576064"/>
            <a:ext cx="2996952" cy="2996952"/>
          </a:xfrm>
          <a:prstGeom prst="rect">
            <a:avLst/>
          </a:prstGeom>
        </p:spPr>
      </p:pic>
      <p:pic>
        <p:nvPicPr>
          <p:cNvPr id="8" name="Imagen 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95536" y="2564904"/>
            <a:ext cx="5184576" cy="3045938"/>
          </a:xfrm>
          <a:prstGeom prst="rect">
            <a:avLst/>
          </a:prstGeom>
        </p:spPr>
      </p:pic>
      <p:sp>
        <p:nvSpPr>
          <p:cNvPr id="9" name="CuadroTexto 8"/>
          <p:cNvSpPr txBox="1"/>
          <p:nvPr/>
        </p:nvSpPr>
        <p:spPr>
          <a:xfrm>
            <a:off x="6516216" y="3789040"/>
            <a:ext cx="2520280" cy="1292662"/>
          </a:xfrm>
          <a:prstGeom prst="rect">
            <a:avLst/>
          </a:prstGeom>
          <a:noFill/>
        </p:spPr>
        <p:txBody>
          <a:bodyPr wrap="square" rtlCol="0">
            <a:spAutoFit/>
          </a:bodyPr>
          <a:lstStyle/>
          <a:p>
            <a:pPr algn="just"/>
            <a:r>
              <a:rPr lang="es-MX" sz="2600" dirty="0" smtClean="0"/>
              <a:t>Amplificador con 8 terminales de conexión. </a:t>
            </a:r>
            <a:endParaRPr lang="es-MX" sz="2600" dirty="0"/>
          </a:p>
        </p:txBody>
      </p:sp>
      <p:pic>
        <p:nvPicPr>
          <p:cNvPr id="1026" name="Picture 2" descr="http://www.aev.cgfie.ipn.mx/Materia_word_y_pp/images/info.png">
            <a:hlinkClick r:id="rId5" action="ppaction://hlinksldjump"/>
          </p:cNvPr>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34784" y="5805263"/>
            <a:ext cx="576775" cy="57677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ángulo 4"/>
          <p:cNvSpPr/>
          <p:nvPr/>
        </p:nvSpPr>
        <p:spPr>
          <a:xfrm>
            <a:off x="3923928" y="5420285"/>
            <a:ext cx="1269899" cy="307777"/>
          </a:xfrm>
          <a:prstGeom prst="rect">
            <a:avLst/>
          </a:prstGeom>
        </p:spPr>
        <p:txBody>
          <a:bodyPr wrap="none">
            <a:spAutoFit/>
          </a:bodyPr>
          <a:lstStyle/>
          <a:p>
            <a:r>
              <a:rPr lang="es-MX" sz="1400" dirty="0">
                <a:solidFill>
                  <a:srgbClr val="7D7D7D"/>
                </a:solidFill>
                <a:latin typeface="arial" panose="020B0604020202020204" pitchFamily="34" charset="0"/>
                <a:hlinkClick r:id="rId7"/>
              </a:rPr>
              <a:t>hispavila.com</a:t>
            </a:r>
            <a:endParaRPr lang="es-MX" sz="1400" dirty="0"/>
          </a:p>
        </p:txBody>
      </p:sp>
    </p:spTree>
    <p:extLst>
      <p:ext uri="{BB962C8B-B14F-4D97-AF65-F5344CB8AC3E}">
        <p14:creationId xmlns:p14="http://schemas.microsoft.com/office/powerpoint/2010/main" xmlns="" val="38854114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Título 3"/>
          <p:cNvSpPr>
            <a:spLocks noGrp="1"/>
          </p:cNvSpPr>
          <p:nvPr>
            <p:ph type="title"/>
          </p:nvPr>
        </p:nvSpPr>
        <p:spPr>
          <a:xfrm>
            <a:off x="457200" y="274638"/>
            <a:ext cx="7355160" cy="778098"/>
          </a:xfrm>
        </p:spPr>
        <p:txBody>
          <a:bodyPr>
            <a:normAutofit fontScale="90000"/>
          </a:bodyPr>
          <a:lstStyle/>
          <a:p>
            <a:pPr algn="just"/>
            <a:r>
              <a:rPr lang="es-MX" sz="2600" dirty="0" smtClean="0"/>
              <a:t>Las </a:t>
            </a:r>
            <a:r>
              <a:rPr lang="es-MX" sz="2600" b="1" dirty="0" smtClean="0"/>
              <a:t>fuentes de poder </a:t>
            </a:r>
            <a:r>
              <a:rPr lang="es-MX" sz="2600" dirty="0" smtClean="0"/>
              <a:t>se usan para </a:t>
            </a:r>
            <a:r>
              <a:rPr lang="es-MX" sz="2600" b="1" dirty="0" smtClean="0"/>
              <a:t>polarizar </a:t>
            </a:r>
            <a:r>
              <a:rPr lang="es-MX" sz="2600" dirty="0" smtClean="0"/>
              <a:t>al </a:t>
            </a:r>
            <a:r>
              <a:rPr lang="es-MX" sz="2600" b="1" dirty="0" smtClean="0"/>
              <a:t>amplificador operacional.</a:t>
            </a:r>
            <a:r>
              <a:rPr lang="es-MX" sz="2600" dirty="0" smtClean="0"/>
              <a:t> </a:t>
            </a:r>
            <a:endParaRPr lang="es-MX" sz="2600" dirty="0"/>
          </a:p>
        </p:txBody>
      </p:sp>
      <p:pic>
        <p:nvPicPr>
          <p:cNvPr id="5" name="Picture 2" descr="http://www.aev.cgfie.ipn.mx/Materia_word_y_pp/images/info.png">
            <a:hlinkClick r:id="rId3" action="ppaction://hlinksldjump"/>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4784" y="5805263"/>
            <a:ext cx="576775" cy="576775"/>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ítulo 3"/>
          <p:cNvSpPr txBox="1">
            <a:spLocks/>
          </p:cNvSpPr>
          <p:nvPr/>
        </p:nvSpPr>
        <p:spPr>
          <a:xfrm>
            <a:off x="1691680" y="1556792"/>
            <a:ext cx="7355160" cy="778098"/>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s-MX" sz="2300" b="1" dirty="0" smtClean="0"/>
              <a:t>No</a:t>
            </a:r>
            <a:r>
              <a:rPr lang="es-MX" sz="2300" dirty="0" smtClean="0"/>
              <a:t> conviene incluir las </a:t>
            </a:r>
            <a:r>
              <a:rPr lang="es-MX" sz="2300" b="1" dirty="0" smtClean="0"/>
              <a:t>fuentes de poder </a:t>
            </a:r>
            <a:r>
              <a:rPr lang="es-MX" sz="2300" dirty="0" smtClean="0"/>
              <a:t>en los diagramas eléctricos, ya que tienden a </a:t>
            </a:r>
            <a:r>
              <a:rPr lang="es-MX" sz="2300" b="1" dirty="0" smtClean="0"/>
              <a:t>dificultar</a:t>
            </a:r>
            <a:r>
              <a:rPr lang="es-MX" sz="2300" dirty="0" smtClean="0"/>
              <a:t> su interpretación</a:t>
            </a:r>
            <a:endParaRPr lang="es-MX" sz="2300" dirty="0"/>
          </a:p>
        </p:txBody>
      </p:sp>
      <p:pic>
        <p:nvPicPr>
          <p:cNvPr id="7" name="Imagen 6"/>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4799037" y="2492896"/>
            <a:ext cx="4093443" cy="2930361"/>
          </a:xfrm>
          <a:prstGeom prst="rect">
            <a:avLst/>
          </a:prstGeom>
        </p:spPr>
      </p:pic>
      <p:sp>
        <p:nvSpPr>
          <p:cNvPr id="8" name="Título 3"/>
          <p:cNvSpPr txBox="1">
            <a:spLocks/>
          </p:cNvSpPr>
          <p:nvPr/>
        </p:nvSpPr>
        <p:spPr>
          <a:xfrm>
            <a:off x="29558" y="2852936"/>
            <a:ext cx="4608512" cy="20882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s-MX" sz="2300" dirty="0" smtClean="0"/>
              <a:t>Lo mejor es simplemente evitar aplicar la </a:t>
            </a:r>
            <a:r>
              <a:rPr lang="es-MX" sz="2300" dirty="0" err="1" smtClean="0"/>
              <a:t>LCK</a:t>
            </a:r>
            <a:r>
              <a:rPr lang="es-MX" sz="2300" dirty="0" smtClean="0"/>
              <a:t> a la suma de corrientes que entran a un amplificador operacional cuando las fuentes de poder no aparecen en el diagrama.</a:t>
            </a:r>
            <a:endParaRPr lang="es-MX" sz="2300" dirty="0"/>
          </a:p>
        </p:txBody>
      </p:sp>
      <p:sp>
        <p:nvSpPr>
          <p:cNvPr id="2" name="Rectángulo 1"/>
          <p:cNvSpPr/>
          <p:nvPr/>
        </p:nvSpPr>
        <p:spPr>
          <a:xfrm>
            <a:off x="4755141" y="5435931"/>
            <a:ext cx="1425390" cy="338554"/>
          </a:xfrm>
          <a:prstGeom prst="rect">
            <a:avLst/>
          </a:prstGeom>
        </p:spPr>
        <p:txBody>
          <a:bodyPr wrap="none">
            <a:spAutoFit/>
          </a:bodyPr>
          <a:lstStyle/>
          <a:p>
            <a:r>
              <a:rPr lang="es-MX" sz="1600" dirty="0">
                <a:solidFill>
                  <a:srgbClr val="7D7D7D"/>
                </a:solidFill>
                <a:latin typeface="arial" panose="020B0604020202020204" pitchFamily="34" charset="0"/>
                <a:hlinkClick r:id="rId6"/>
              </a:rPr>
              <a:t>hispavila.com</a:t>
            </a:r>
            <a:endParaRPr lang="es-MX" sz="1600" dirty="0"/>
          </a:p>
        </p:txBody>
      </p:sp>
    </p:spTree>
    <p:extLst>
      <p:ext uri="{BB962C8B-B14F-4D97-AF65-F5344CB8AC3E}">
        <p14:creationId xmlns:p14="http://schemas.microsoft.com/office/powerpoint/2010/main" xmlns="" val="3923207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4" name="Título 3"/>
              <p:cNvSpPr>
                <a:spLocks noGrp="1"/>
              </p:cNvSpPr>
              <p:nvPr>
                <p:ph type="title"/>
              </p:nvPr>
            </p:nvSpPr>
            <p:spPr>
              <a:xfrm>
                <a:off x="323528" y="980728"/>
                <a:ext cx="8568952" cy="1656184"/>
              </a:xfrm>
            </p:spPr>
            <p:txBody>
              <a:bodyPr>
                <a:normAutofit fontScale="90000"/>
              </a:bodyPr>
              <a:lstStyle/>
              <a:p>
                <a:pPr algn="just"/>
                <a:r>
                  <a:rPr lang="es-MX" sz="2600" dirty="0" smtClean="0">
                    <a:solidFill>
                      <a:schemeClr val="tx1"/>
                    </a:solidFill>
                  </a:rPr>
                  <a:t>Son </a:t>
                </a:r>
                <a:r>
                  <a:rPr lang="es-MX" sz="2600" b="1" dirty="0" smtClean="0">
                    <a:solidFill>
                      <a:schemeClr val="tx1"/>
                    </a:solidFill>
                  </a:rPr>
                  <a:t>dispositivos complicados </a:t>
                </a:r>
                <a:r>
                  <a:rPr lang="es-MX" sz="2600" dirty="0" smtClean="0">
                    <a:solidFill>
                      <a:schemeClr val="tx1"/>
                    </a:solidFill>
                  </a:rPr>
                  <a:t>cuyo comportamiento es, a la vez </a:t>
                </a:r>
                <a:r>
                  <a:rPr lang="es-MX" sz="2600" b="1" dirty="0" smtClean="0">
                    <a:solidFill>
                      <a:schemeClr val="tx1"/>
                    </a:solidFill>
                  </a:rPr>
                  <a:t>lineal y no lineal. </a:t>
                </a:r>
                <a:r>
                  <a:rPr lang="es-MX" sz="2600" dirty="0" smtClean="0">
                    <a:solidFill>
                      <a:schemeClr val="tx1"/>
                    </a:solidFill>
                  </a:rPr>
                  <a:t>Su voltaje y corriente de salida </a:t>
                </a:r>
                <a14:m>
                  <m:oMath xmlns:m="http://schemas.openxmlformats.org/officeDocument/2006/math">
                    <m:sSub>
                      <m:sSubPr>
                        <m:ctrlPr>
                          <a:rPr lang="es-MX" sz="2600" b="0" i="1" smtClean="0">
                            <a:solidFill>
                              <a:schemeClr val="tx1"/>
                            </a:solidFill>
                            <a:latin typeface="Cambria Math" panose="02040503050406030204" pitchFamily="18" charset="0"/>
                          </a:rPr>
                        </m:ctrlPr>
                      </m:sSubPr>
                      <m:e>
                        <m:r>
                          <a:rPr lang="es-MX" sz="2600" b="0" i="1" smtClean="0">
                            <a:solidFill>
                              <a:schemeClr val="tx1"/>
                            </a:solidFill>
                            <a:latin typeface="Cambria Math" panose="02040503050406030204" pitchFamily="18" charset="0"/>
                          </a:rPr>
                          <m:t>𝑣</m:t>
                        </m:r>
                      </m:e>
                      <m:sub>
                        <m:r>
                          <a:rPr lang="es-MX" sz="2600" b="0" i="1" smtClean="0">
                            <a:solidFill>
                              <a:schemeClr val="tx1"/>
                            </a:solidFill>
                            <a:latin typeface="Cambria Math" panose="02040503050406030204" pitchFamily="18" charset="0"/>
                          </a:rPr>
                          <m:t>𝑠𝑎𝑙</m:t>
                        </m:r>
                        <m:r>
                          <a:rPr lang="es-MX" sz="2600" b="0" i="1" smtClean="0">
                            <a:solidFill>
                              <a:schemeClr val="tx1"/>
                            </a:solidFill>
                            <a:latin typeface="Cambria Math" panose="02040503050406030204" pitchFamily="18" charset="0"/>
                          </a:rPr>
                          <m:t> </m:t>
                        </m:r>
                      </m:sub>
                    </m:sSub>
                    <m:r>
                      <a:rPr lang="es-MX" sz="2600" b="0" i="1" smtClean="0">
                        <a:solidFill>
                          <a:schemeClr val="tx1"/>
                        </a:solidFill>
                        <a:latin typeface="Cambria Math" panose="02040503050406030204" pitchFamily="18" charset="0"/>
                      </a:rPr>
                      <m:t> </m:t>
                    </m:r>
                    <m:r>
                      <a:rPr lang="es-MX" sz="2600" b="0" i="1" smtClean="0">
                        <a:solidFill>
                          <a:schemeClr val="tx1"/>
                        </a:solidFill>
                        <a:latin typeface="Cambria Math" panose="02040503050406030204" pitchFamily="18" charset="0"/>
                      </a:rPr>
                      <m:t>𝑒</m:t>
                    </m:r>
                    <m:r>
                      <a:rPr lang="es-MX" sz="2600" b="0" i="1" smtClean="0">
                        <a:solidFill>
                          <a:schemeClr val="tx1"/>
                        </a:solidFill>
                        <a:latin typeface="Cambria Math" panose="02040503050406030204" pitchFamily="18" charset="0"/>
                      </a:rPr>
                      <m:t> </m:t>
                    </m:r>
                    <m:sSub>
                      <m:sSubPr>
                        <m:ctrlPr>
                          <a:rPr lang="es-MX" sz="2600" b="0" i="1" smtClean="0">
                            <a:solidFill>
                              <a:schemeClr val="tx1"/>
                            </a:solidFill>
                            <a:latin typeface="Cambria Math" panose="02040503050406030204" pitchFamily="18" charset="0"/>
                          </a:rPr>
                        </m:ctrlPr>
                      </m:sSubPr>
                      <m:e>
                        <m:r>
                          <a:rPr lang="es-MX" sz="2600" b="0" i="1" smtClean="0">
                            <a:solidFill>
                              <a:schemeClr val="tx1"/>
                            </a:solidFill>
                            <a:latin typeface="Cambria Math" panose="02040503050406030204" pitchFamily="18" charset="0"/>
                          </a:rPr>
                          <m:t>𝑖</m:t>
                        </m:r>
                      </m:e>
                      <m:sub>
                        <m:r>
                          <a:rPr lang="es-MX" sz="2600" b="0" i="1" smtClean="0">
                            <a:solidFill>
                              <a:schemeClr val="tx1"/>
                            </a:solidFill>
                            <a:latin typeface="Cambria Math" panose="02040503050406030204" pitchFamily="18" charset="0"/>
                          </a:rPr>
                          <m:t>𝑠𝑎𝑙</m:t>
                        </m:r>
                      </m:sub>
                    </m:sSub>
                  </m:oMath>
                </a14:m>
                <a:r>
                  <a:rPr lang="es-MX" sz="2600" b="1" dirty="0" smtClean="0">
                    <a:solidFill>
                      <a:schemeClr val="tx1"/>
                    </a:solidFill>
                  </a:rPr>
                  <a:t>, </a:t>
                </a:r>
                <a:r>
                  <a:rPr lang="es-MX" sz="2600" dirty="0" smtClean="0">
                    <a:solidFill>
                      <a:schemeClr val="tx1"/>
                    </a:solidFill>
                  </a:rPr>
                  <a:t>deben satisfacer 3 condiciones para que el</a:t>
                </a:r>
                <a:r>
                  <a:rPr lang="es-MX" sz="2600" b="1" dirty="0" smtClean="0">
                    <a:solidFill>
                      <a:schemeClr val="tx1"/>
                    </a:solidFill>
                  </a:rPr>
                  <a:t> operador </a:t>
                </a:r>
                <a:r>
                  <a:rPr lang="es-MX" sz="2600" dirty="0" smtClean="0">
                    <a:solidFill>
                      <a:schemeClr val="tx1"/>
                    </a:solidFill>
                  </a:rPr>
                  <a:t>sea lineal, que son las siguientes: </a:t>
                </a:r>
                <a:endParaRPr lang="es-MX" sz="2600" dirty="0">
                  <a:solidFill>
                    <a:schemeClr val="tx1"/>
                  </a:solidFill>
                </a:endParaRPr>
              </a:p>
            </p:txBody>
          </p:sp>
        </mc:Choice>
        <mc:Fallback>
          <p:sp>
            <p:nvSpPr>
              <p:cNvPr id="4" name="Título 3"/>
              <p:cNvSpPr>
                <a:spLocks noGrp="1" noRot="1" noChangeAspect="1" noMove="1" noResize="1" noEditPoints="1" noAdjustHandles="1" noChangeArrowheads="1" noChangeShapeType="1" noTextEdit="1"/>
              </p:cNvSpPr>
              <p:nvPr>
                <p:ph type="title"/>
              </p:nvPr>
            </p:nvSpPr>
            <p:spPr>
              <a:xfrm>
                <a:off x="323528" y="980728"/>
                <a:ext cx="8568952" cy="1656184"/>
              </a:xfrm>
              <a:blipFill rotWithShape="0">
                <a:blip r:embed="rId3" cstate="print"/>
                <a:stretch>
                  <a:fillRect l="-996" r="-1067" b="-2941"/>
                </a:stretch>
              </a:blipFill>
            </p:spPr>
            <p:txBody>
              <a:bodyPr/>
              <a:lstStyle/>
              <a:p>
                <a:r>
                  <a:rPr lang="es-MX">
                    <a:noFill/>
                  </a:rPr>
                  <a:t> </a:t>
                </a:r>
              </a:p>
            </p:txBody>
          </p:sp>
        </mc:Fallback>
      </mc:AlternateContent>
      <p:pic>
        <p:nvPicPr>
          <p:cNvPr id="5" name="Picture 2" descr="http://www.aev.cgfie.ipn.mx/Materia_word_y_pp/images/info.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4784" y="5805263"/>
            <a:ext cx="576775" cy="576775"/>
          </a:xfrm>
          <a:prstGeom prst="rect">
            <a:avLst/>
          </a:prstGeom>
          <a:noFill/>
          <a:extLst>
            <a:ext uri="{909E8E84-426E-40DD-AFC4-6F175D3DCCD1}">
              <a14:hiddenFill xmlns:a14="http://schemas.microsoft.com/office/drawing/2010/main" xmlns="">
                <a:solidFill>
                  <a:srgbClr val="FFFFFF"/>
                </a:solidFill>
              </a14:hiddenFill>
            </a:ext>
          </a:extLst>
        </p:spPr>
      </p:pic>
      <p:sp>
        <p:nvSpPr>
          <p:cNvPr id="9" name="1 Título"/>
          <p:cNvSpPr txBox="1">
            <a:spLocks/>
          </p:cNvSpPr>
          <p:nvPr/>
        </p:nvSpPr>
        <p:spPr>
          <a:xfrm>
            <a:off x="323528" y="332656"/>
            <a:ext cx="5050904" cy="4900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2000" b="1" dirty="0" smtClean="0">
                <a:ln w="0"/>
                <a:effectLst>
                  <a:outerShdw blurRad="38100" dist="19050" dir="2700000" algn="tl" rotWithShape="0">
                    <a:schemeClr val="dk1">
                      <a:alpha val="40000"/>
                    </a:schemeClr>
                  </a:outerShdw>
                </a:effectLst>
                <a:latin typeface="Arial" pitchFamily="34" charset="0"/>
                <a:cs typeface="Arial" pitchFamily="34" charset="0"/>
              </a:rPr>
              <a:t>AMPLIFICADOR OPERACIONAL IDEAL</a:t>
            </a:r>
            <a:endParaRPr lang="es-MX" sz="2000" b="1" dirty="0">
              <a:ln w="0"/>
              <a:effectLst>
                <a:outerShdw blurRad="38100" dist="19050" dir="2700000" algn="tl" rotWithShape="0">
                  <a:schemeClr val="dk1">
                    <a:alpha val="40000"/>
                  </a:schemeClr>
                </a:outerShdw>
              </a:effectLst>
              <a:latin typeface="Arial" pitchFamily="34" charset="0"/>
              <a:cs typeface="Arial" pitchFamily="34" charset="0"/>
            </a:endParaRPr>
          </a:p>
        </p:txBody>
      </p:sp>
      <mc:AlternateContent xmlns:mc="http://schemas.openxmlformats.org/markup-compatibility/2006">
        <mc:Choice xmlns:a14="http://schemas.microsoft.com/office/drawing/2010/main" xmlns="" Requires="a14">
          <p:sp>
            <p:nvSpPr>
              <p:cNvPr id="2" name="CuadroTexto 1"/>
              <p:cNvSpPr txBox="1"/>
              <p:nvPr/>
            </p:nvSpPr>
            <p:spPr>
              <a:xfrm>
                <a:off x="3347864" y="2852936"/>
                <a:ext cx="3168352" cy="239142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s-MX" sz="2400" i="1" smtClean="0">
                              <a:latin typeface="Cambria Math" panose="02040503050406030204" pitchFamily="18" charset="0"/>
                            </a:rPr>
                          </m:ctrlPr>
                        </m:dPr>
                        <m:e>
                          <m:sSub>
                            <m:sSubPr>
                              <m:ctrlPr>
                                <a:rPr lang="es-MX" sz="2400" i="1" smtClean="0">
                                  <a:latin typeface="Cambria Math" panose="02040503050406030204" pitchFamily="18" charset="0"/>
                                </a:rPr>
                              </m:ctrlPr>
                            </m:sSubPr>
                            <m:e>
                              <m:r>
                                <a:rPr lang="es-MX" sz="2400" b="0" i="1" smtClean="0">
                                  <a:latin typeface="Cambria Math" panose="02040503050406030204" pitchFamily="18" charset="0"/>
                                </a:rPr>
                                <m:t>𝑣</m:t>
                              </m:r>
                            </m:e>
                            <m:sub>
                              <m:r>
                                <a:rPr lang="es-MX" sz="2400" b="0" i="1" smtClean="0">
                                  <a:latin typeface="Cambria Math" panose="02040503050406030204" pitchFamily="18" charset="0"/>
                                </a:rPr>
                                <m:t>𝑠𝑎𝑙</m:t>
                              </m:r>
                            </m:sub>
                          </m:sSub>
                        </m:e>
                      </m:d>
                      <m:r>
                        <a:rPr lang="es-MX" sz="2400" i="1" smtClean="0">
                          <a:latin typeface="Cambria Math" panose="02040503050406030204" pitchFamily="18" charset="0"/>
                          <a:ea typeface="Cambria Math" panose="02040503050406030204" pitchFamily="18" charset="0"/>
                        </a:rPr>
                        <m:t>≤</m:t>
                      </m:r>
                      <m:r>
                        <a:rPr lang="es-MX" sz="2400" b="0" i="1" smtClean="0">
                          <a:latin typeface="Cambria Math" panose="02040503050406030204" pitchFamily="18" charset="0"/>
                          <a:ea typeface="Cambria Math" panose="02040503050406030204" pitchFamily="18" charset="0"/>
                        </a:rPr>
                        <m:t> </m:t>
                      </m:r>
                      <m:sSub>
                        <m:sSubPr>
                          <m:ctrlPr>
                            <a:rPr lang="es-MX" sz="2400" b="0" i="1" smtClean="0">
                              <a:latin typeface="Cambria Math" panose="02040503050406030204" pitchFamily="18" charset="0"/>
                              <a:ea typeface="Cambria Math" panose="02040503050406030204" pitchFamily="18" charset="0"/>
                            </a:rPr>
                          </m:ctrlPr>
                        </m:sSubPr>
                        <m:e>
                          <m:r>
                            <a:rPr lang="es-MX" sz="2400" b="0" i="1" smtClean="0">
                              <a:latin typeface="Cambria Math" panose="02040503050406030204" pitchFamily="18" charset="0"/>
                              <a:ea typeface="Cambria Math" panose="02040503050406030204" pitchFamily="18" charset="0"/>
                            </a:rPr>
                            <m:t>𝑣</m:t>
                          </m:r>
                        </m:e>
                        <m:sub>
                          <m:r>
                            <a:rPr lang="es-MX" sz="2400" b="0" i="1" smtClean="0">
                              <a:latin typeface="Cambria Math" panose="02040503050406030204" pitchFamily="18" charset="0"/>
                              <a:ea typeface="Cambria Math" panose="02040503050406030204" pitchFamily="18" charset="0"/>
                            </a:rPr>
                            <m:t>𝑠𝑎𝑡</m:t>
                          </m:r>
                        </m:sub>
                      </m:sSub>
                    </m:oMath>
                  </m:oMathPara>
                </a14:m>
                <a:endParaRPr lang="es-MX" sz="2400" dirty="0" smtClean="0"/>
              </a:p>
              <a:p>
                <a:endParaRPr lang="es-MX" sz="2400" dirty="0" smtClean="0"/>
              </a:p>
              <a:p>
                <a:pPr algn="ctr"/>
                <a14:m>
                  <m:oMathPara xmlns:m="http://schemas.openxmlformats.org/officeDocument/2006/math">
                    <m:oMathParaPr>
                      <m:jc m:val="centerGroup"/>
                    </m:oMathParaPr>
                    <m:oMath xmlns:m="http://schemas.openxmlformats.org/officeDocument/2006/math">
                      <m:d>
                        <m:dPr>
                          <m:begChr m:val="|"/>
                          <m:endChr m:val="|"/>
                          <m:ctrlPr>
                            <a:rPr lang="es-MX" sz="2400" i="1" smtClean="0">
                              <a:latin typeface="Cambria Math" panose="02040503050406030204" pitchFamily="18" charset="0"/>
                            </a:rPr>
                          </m:ctrlPr>
                        </m:dPr>
                        <m:e>
                          <m:sSub>
                            <m:sSubPr>
                              <m:ctrlPr>
                                <a:rPr lang="es-MX" sz="2400" i="1" smtClean="0">
                                  <a:latin typeface="Cambria Math" panose="02040503050406030204" pitchFamily="18" charset="0"/>
                                </a:rPr>
                              </m:ctrlPr>
                            </m:sSubPr>
                            <m:e>
                              <m:r>
                                <a:rPr lang="es-MX" sz="2400" b="0" i="1" smtClean="0">
                                  <a:latin typeface="Cambria Math" panose="02040503050406030204" pitchFamily="18" charset="0"/>
                                </a:rPr>
                                <m:t>𝑖</m:t>
                              </m:r>
                            </m:e>
                            <m:sub>
                              <m:r>
                                <a:rPr lang="es-MX" sz="2400" b="0" i="1" smtClean="0">
                                  <a:latin typeface="Cambria Math" panose="02040503050406030204" pitchFamily="18" charset="0"/>
                                </a:rPr>
                                <m:t>𝑠𝑎𝑙</m:t>
                              </m:r>
                            </m:sub>
                          </m:sSub>
                        </m:e>
                      </m:d>
                      <m:r>
                        <a:rPr lang="es-MX" sz="2400" i="1" smtClean="0">
                          <a:latin typeface="Cambria Math" panose="02040503050406030204" pitchFamily="18" charset="0"/>
                          <a:ea typeface="Cambria Math" panose="02040503050406030204" pitchFamily="18" charset="0"/>
                        </a:rPr>
                        <m:t>≤</m:t>
                      </m:r>
                      <m:r>
                        <a:rPr lang="es-MX" sz="2400" b="0" i="1" smtClean="0">
                          <a:latin typeface="Cambria Math" panose="02040503050406030204" pitchFamily="18" charset="0"/>
                          <a:ea typeface="Cambria Math" panose="02040503050406030204" pitchFamily="18" charset="0"/>
                        </a:rPr>
                        <m:t> </m:t>
                      </m:r>
                      <m:sSub>
                        <m:sSubPr>
                          <m:ctrlPr>
                            <a:rPr lang="es-MX" sz="2400" b="0" i="1" smtClean="0">
                              <a:latin typeface="Cambria Math" panose="02040503050406030204" pitchFamily="18" charset="0"/>
                              <a:ea typeface="Cambria Math" panose="02040503050406030204" pitchFamily="18" charset="0"/>
                            </a:rPr>
                          </m:ctrlPr>
                        </m:sSubPr>
                        <m:e>
                          <m:r>
                            <a:rPr lang="es-MX" sz="2400" b="0" i="1" smtClean="0">
                              <a:latin typeface="Cambria Math" panose="02040503050406030204" pitchFamily="18" charset="0"/>
                              <a:ea typeface="Cambria Math" panose="02040503050406030204" pitchFamily="18" charset="0"/>
                            </a:rPr>
                            <m:t>𝑖</m:t>
                          </m:r>
                        </m:e>
                        <m:sub>
                          <m:r>
                            <a:rPr lang="es-MX" sz="2400" b="0" i="1" smtClean="0">
                              <a:latin typeface="Cambria Math" panose="02040503050406030204" pitchFamily="18" charset="0"/>
                              <a:ea typeface="Cambria Math" panose="02040503050406030204" pitchFamily="18" charset="0"/>
                            </a:rPr>
                            <m:t>𝑠𝑎𝑡</m:t>
                          </m:r>
                        </m:sub>
                      </m:sSub>
                    </m:oMath>
                  </m:oMathPara>
                </a14:m>
                <a:endParaRPr lang="es-MX" sz="2400" dirty="0" smtClean="0"/>
              </a:p>
              <a:p>
                <a:pPr algn="ctr"/>
                <a:endParaRPr lang="es-MX" sz="2400" dirty="0" smtClean="0"/>
              </a:p>
              <a:p>
                <a:pPr algn="ctr"/>
                <a14:m>
                  <m:oMathPara xmlns:m="http://schemas.openxmlformats.org/officeDocument/2006/math">
                    <m:oMathParaPr>
                      <m:jc m:val="centerGroup"/>
                    </m:oMathParaPr>
                    <m:oMath xmlns:m="http://schemas.openxmlformats.org/officeDocument/2006/math">
                      <m:d>
                        <m:dPr>
                          <m:begChr m:val="|"/>
                          <m:endChr m:val="|"/>
                          <m:ctrlPr>
                            <a:rPr lang="es-MX" sz="2400" i="1" smtClean="0">
                              <a:latin typeface="Cambria Math" panose="02040503050406030204" pitchFamily="18" charset="0"/>
                            </a:rPr>
                          </m:ctrlPr>
                        </m:dPr>
                        <m:e>
                          <m:f>
                            <m:fPr>
                              <m:ctrlPr>
                                <a:rPr lang="es-MX" sz="2400" i="1" smtClean="0">
                                  <a:latin typeface="Cambria Math" panose="02040503050406030204" pitchFamily="18" charset="0"/>
                                </a:rPr>
                              </m:ctrlPr>
                            </m:fPr>
                            <m:num>
                              <m:r>
                                <a:rPr lang="es-MX" sz="2400" b="0" i="1" smtClean="0">
                                  <a:latin typeface="Cambria Math" panose="02040503050406030204" pitchFamily="18" charset="0"/>
                                </a:rPr>
                                <m:t>𝑑</m:t>
                              </m:r>
                              <m:sSub>
                                <m:sSubPr>
                                  <m:ctrlPr>
                                    <a:rPr lang="es-MX" sz="2400" b="0" i="1" smtClean="0">
                                      <a:latin typeface="Cambria Math" panose="02040503050406030204" pitchFamily="18" charset="0"/>
                                    </a:rPr>
                                  </m:ctrlPr>
                                </m:sSubPr>
                                <m:e>
                                  <m:r>
                                    <a:rPr lang="es-MX" sz="2400" b="0" i="1" smtClean="0">
                                      <a:latin typeface="Cambria Math" panose="02040503050406030204" pitchFamily="18" charset="0"/>
                                    </a:rPr>
                                    <m:t>𝑣</m:t>
                                  </m:r>
                                </m:e>
                                <m:sub>
                                  <m:r>
                                    <a:rPr lang="es-MX" sz="2400" b="0" i="1" smtClean="0">
                                      <a:latin typeface="Cambria Math" panose="02040503050406030204" pitchFamily="18" charset="0"/>
                                    </a:rPr>
                                    <m:t>𝑠𝑎𝑡</m:t>
                                  </m:r>
                                </m:sub>
                              </m:sSub>
                              <m:r>
                                <a:rPr lang="es-MX" sz="2400" b="0" i="1" smtClean="0">
                                  <a:latin typeface="Cambria Math" panose="02040503050406030204" pitchFamily="18" charset="0"/>
                                </a:rPr>
                                <m:t>(</m:t>
                              </m:r>
                              <m:r>
                                <a:rPr lang="es-MX" sz="2400" b="0" i="1" smtClean="0">
                                  <a:latin typeface="Cambria Math" panose="02040503050406030204" pitchFamily="18" charset="0"/>
                                </a:rPr>
                                <m:t>𝑡</m:t>
                              </m:r>
                              <m:r>
                                <a:rPr lang="es-MX" sz="2400" b="0" i="1" smtClean="0">
                                  <a:latin typeface="Cambria Math" panose="02040503050406030204" pitchFamily="18" charset="0"/>
                                </a:rPr>
                                <m:t>)</m:t>
                              </m:r>
                            </m:num>
                            <m:den>
                              <m:r>
                                <a:rPr lang="es-MX" sz="2400" b="0" i="1" smtClean="0">
                                  <a:latin typeface="Cambria Math" panose="02040503050406030204" pitchFamily="18" charset="0"/>
                                </a:rPr>
                                <m:t>𝑑𝑡</m:t>
                              </m:r>
                            </m:den>
                          </m:f>
                        </m:e>
                      </m:d>
                      <m:r>
                        <a:rPr lang="es-MX" sz="2400" i="1" smtClean="0">
                          <a:latin typeface="Cambria Math" panose="02040503050406030204" pitchFamily="18" charset="0"/>
                          <a:ea typeface="Cambria Math" panose="02040503050406030204" pitchFamily="18" charset="0"/>
                        </a:rPr>
                        <m:t>≤</m:t>
                      </m:r>
                      <m:r>
                        <a:rPr lang="es-MX" sz="2400" b="0" i="1" smtClean="0">
                          <a:latin typeface="Cambria Math" panose="02040503050406030204" pitchFamily="18" charset="0"/>
                          <a:ea typeface="Cambria Math" panose="02040503050406030204" pitchFamily="18" charset="0"/>
                        </a:rPr>
                        <m:t>𝑆𝑅</m:t>
                      </m:r>
                    </m:oMath>
                  </m:oMathPara>
                </a14:m>
                <a:endParaRPr lang="es-MX" sz="2400" dirty="0"/>
              </a:p>
            </p:txBody>
          </p:sp>
        </mc:Choice>
        <mc:Fallback>
          <p:sp>
            <p:nvSpPr>
              <p:cNvPr id="2" name="CuadroTexto 1"/>
              <p:cNvSpPr txBox="1">
                <a:spLocks noRot="1" noChangeAspect="1" noMove="1" noResize="1" noEditPoints="1" noAdjustHandles="1" noChangeArrowheads="1" noChangeShapeType="1" noTextEdit="1"/>
              </p:cNvSpPr>
              <p:nvPr/>
            </p:nvSpPr>
            <p:spPr>
              <a:xfrm>
                <a:off x="3347864" y="2852936"/>
                <a:ext cx="3168352" cy="2391424"/>
              </a:xfrm>
              <a:prstGeom prst="rect">
                <a:avLst/>
              </a:prstGeom>
              <a:blipFill rotWithShape="0">
                <a:blip r:embed="rId6" cstate="print"/>
                <a:stretch>
                  <a:fillRect/>
                </a:stretch>
              </a:blipFill>
            </p:spPr>
            <p:txBody>
              <a:bodyPr/>
              <a:lstStyle/>
              <a:p>
                <a:r>
                  <a:rPr lang="es-MX">
                    <a:noFill/>
                  </a:rPr>
                  <a:t> </a:t>
                </a:r>
              </a:p>
            </p:txBody>
          </p:sp>
        </mc:Fallback>
      </mc:AlternateContent>
    </p:spTree>
    <p:extLst>
      <p:ext uri="{BB962C8B-B14F-4D97-AF65-F5344CB8AC3E}">
        <p14:creationId xmlns:p14="http://schemas.microsoft.com/office/powerpoint/2010/main" xmlns="" val="22445217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3" name="2 Marcador de contenido"/>
              <p:cNvSpPr>
                <a:spLocks noGrp="1"/>
              </p:cNvSpPr>
              <p:nvPr>
                <p:ph idx="1"/>
              </p:nvPr>
            </p:nvSpPr>
            <p:spPr>
              <a:xfrm>
                <a:off x="395536" y="764704"/>
                <a:ext cx="8229600" cy="2880320"/>
              </a:xfrm>
            </p:spPr>
            <p:txBody>
              <a:bodyPr>
                <a:normAutofit/>
              </a:bodyPr>
              <a:lstStyle/>
              <a:p>
                <a:pPr marL="0" indent="0" algn="just">
                  <a:buNone/>
                </a:pPr>
                <a:r>
                  <a:rPr lang="es-MX" sz="2000" dirty="0" smtClean="0">
                    <a:solidFill>
                      <a:schemeClr val="tx1"/>
                    </a:solidFill>
                    <a:latin typeface="Arial" pitchFamily="34" charset="0"/>
                    <a:cs typeface="Arial" pitchFamily="34" charset="0"/>
                  </a:rPr>
                  <a:t>El voltaje de saturación </a:t>
                </a:r>
                <a14:m>
                  <m:oMath xmlns:m="http://schemas.openxmlformats.org/officeDocument/2006/math">
                    <m:sSub>
                      <m:sSubPr>
                        <m:ctrlPr>
                          <a:rPr lang="es-MX" sz="2000" i="1">
                            <a:solidFill>
                              <a:schemeClr val="tx1"/>
                            </a:solidFill>
                            <a:latin typeface="Cambria Math" panose="02040503050406030204" pitchFamily="18" charset="0"/>
                          </a:rPr>
                        </m:ctrlPr>
                      </m:sSubPr>
                      <m:e>
                        <m:r>
                          <a:rPr lang="es-MX" sz="2000" b="0" i="1">
                            <a:solidFill>
                              <a:schemeClr val="tx1"/>
                            </a:solidFill>
                            <a:latin typeface="Cambria Math" panose="02040503050406030204" pitchFamily="18" charset="0"/>
                          </a:rPr>
                          <m:t>𝑣</m:t>
                        </m:r>
                      </m:e>
                      <m:sub>
                        <m:r>
                          <a:rPr lang="es-MX" sz="2000" b="0" i="1">
                            <a:solidFill>
                              <a:schemeClr val="tx1"/>
                            </a:solidFill>
                            <a:latin typeface="Cambria Math" panose="02040503050406030204" pitchFamily="18" charset="0"/>
                          </a:rPr>
                          <m:t>𝑠𝑎𝑙</m:t>
                        </m:r>
                        <m:r>
                          <a:rPr lang="es-MX" sz="2000" b="0" i="1">
                            <a:solidFill>
                              <a:schemeClr val="tx1"/>
                            </a:solidFill>
                            <a:latin typeface="Cambria Math" panose="02040503050406030204" pitchFamily="18" charset="0"/>
                          </a:rPr>
                          <m:t> </m:t>
                        </m:r>
                      </m:sub>
                    </m:sSub>
                    <m:r>
                      <a:rPr lang="es-MX" sz="2000" b="0" i="0" smtClean="0">
                        <a:solidFill>
                          <a:schemeClr val="tx1"/>
                        </a:solidFill>
                        <a:latin typeface="Cambria Math"/>
                      </a:rPr>
                      <m:t>, </m:t>
                    </m:r>
                  </m:oMath>
                </a14:m>
                <a:r>
                  <a:rPr lang="es-MX" sz="2000" dirty="0" smtClean="0">
                    <a:solidFill>
                      <a:schemeClr val="tx1"/>
                    </a:solidFill>
                    <a:latin typeface="Arial" pitchFamily="34" charset="0"/>
                    <a:cs typeface="Arial" pitchFamily="34" charset="0"/>
                  </a:rPr>
                  <a:t>la corriente de saturación </a:t>
                </a:r>
                <a14:m>
                  <m:oMath xmlns:m="http://schemas.openxmlformats.org/officeDocument/2006/math">
                    <m:sSub>
                      <m:sSubPr>
                        <m:ctrlPr>
                          <a:rPr lang="es-MX" sz="2000" i="1" smtClean="0">
                            <a:solidFill>
                              <a:schemeClr val="tx1"/>
                            </a:solidFill>
                            <a:latin typeface="Cambria Math" panose="02040503050406030204" pitchFamily="18" charset="0"/>
                            <a:cs typeface="Arial" pitchFamily="34" charset="0"/>
                          </a:rPr>
                        </m:ctrlPr>
                      </m:sSubPr>
                      <m:e>
                        <m:r>
                          <a:rPr lang="es-MX" sz="2000" b="0" i="1" smtClean="0">
                            <a:solidFill>
                              <a:schemeClr val="tx1"/>
                            </a:solidFill>
                            <a:latin typeface="Cambria Math"/>
                            <a:cs typeface="Arial" pitchFamily="34" charset="0"/>
                          </a:rPr>
                          <m:t>𝑖</m:t>
                        </m:r>
                      </m:e>
                      <m:sub>
                        <m:r>
                          <a:rPr lang="es-MX" sz="2000" b="0" i="1" smtClean="0">
                            <a:solidFill>
                              <a:schemeClr val="tx1"/>
                            </a:solidFill>
                            <a:latin typeface="Cambria Math"/>
                            <a:cs typeface="Arial" pitchFamily="34" charset="0"/>
                          </a:rPr>
                          <m:t>𝑠𝑎𝑡</m:t>
                        </m:r>
                        <m:r>
                          <a:rPr lang="es-MX" sz="2000" b="0" i="1" smtClean="0">
                            <a:solidFill>
                              <a:schemeClr val="tx1"/>
                            </a:solidFill>
                            <a:latin typeface="Cambria Math"/>
                            <a:cs typeface="Arial" pitchFamily="34" charset="0"/>
                          </a:rPr>
                          <m:t> </m:t>
                        </m:r>
                      </m:sub>
                    </m:sSub>
                  </m:oMath>
                </a14:m>
                <a:r>
                  <a:rPr lang="es-MX" sz="2000" dirty="0" smtClean="0">
                    <a:solidFill>
                      <a:schemeClr val="tx1"/>
                    </a:solidFill>
                    <a:latin typeface="Arial" pitchFamily="34" charset="0"/>
                    <a:cs typeface="Arial" pitchFamily="34" charset="0"/>
                  </a:rPr>
                  <a:t>y la rapidez de respuesta SR , son los parámetros de un amplificador.</a:t>
                </a:r>
              </a:p>
              <a:p>
                <a:pPr marL="0" indent="0" algn="just">
                  <a:buNone/>
                </a:pPr>
                <a:r>
                  <a:rPr lang="es-MX" sz="2000" dirty="0" smtClean="0">
                    <a:solidFill>
                      <a:schemeClr val="tx1"/>
                    </a:solidFill>
                    <a:latin typeface="Arial" pitchFamily="34" charset="0"/>
                    <a:cs typeface="Arial" pitchFamily="34" charset="0"/>
                  </a:rPr>
                  <a:t>El </a:t>
                </a:r>
                <a:r>
                  <a:rPr lang="es-MX" sz="2000" dirty="0" smtClean="0">
                    <a:solidFill>
                      <a:schemeClr val="tx1"/>
                    </a:solidFill>
                    <a:latin typeface="Arial" pitchFamily="34" charset="0"/>
                    <a:cs typeface="Arial" pitchFamily="34" charset="0"/>
                  </a:rPr>
                  <a:t>amplificador operacional ideal es un modelo de amplificador operacional lineal, de modo que su corriente y voltaje de salida deben satisfacer las restricciones de las ecuaciones.</a:t>
                </a:r>
              </a:p>
              <a:p>
                <a:pPr marL="0" indent="0" algn="just">
                  <a:buNone/>
                </a:pPr>
                <a:r>
                  <a:rPr lang="es-MX" sz="2000" dirty="0" smtClean="0">
                    <a:solidFill>
                      <a:schemeClr val="tx1"/>
                    </a:solidFill>
                    <a:latin typeface="Arial" pitchFamily="34" charset="0"/>
                    <a:cs typeface="Arial" pitchFamily="34" charset="0"/>
                  </a:rPr>
                  <a:t>Si no lo hacen, el amplificador operacional ideal no es un modelo adecuado de su contraparte real.</a:t>
                </a:r>
                <a:endParaRPr lang="es-MX" sz="2000" dirty="0">
                  <a:solidFill>
                    <a:schemeClr val="tx1"/>
                  </a:solidFill>
                  <a:latin typeface="Arial" pitchFamily="34" charset="0"/>
                  <a:cs typeface="Arial" pitchFamily="34" charset="0"/>
                </a:endParaRPr>
              </a:p>
            </p:txBody>
          </p:sp>
        </mc:Choice>
        <mc:Fallback>
          <p:sp>
            <p:nvSpPr>
              <p:cNvPr id="3" name="2 Marcador de contenido"/>
              <p:cNvSpPr>
                <a:spLocks noGrp="1" noRot="1" noChangeAspect="1" noMove="1" noResize="1" noEditPoints="1" noAdjustHandles="1" noChangeArrowheads="1" noChangeShapeType="1" noTextEdit="1"/>
              </p:cNvSpPr>
              <p:nvPr>
                <p:ph idx="1"/>
              </p:nvPr>
            </p:nvSpPr>
            <p:spPr>
              <a:xfrm>
                <a:off x="395536" y="764704"/>
                <a:ext cx="8229600" cy="2880320"/>
              </a:xfrm>
              <a:blipFill rotWithShape="0">
                <a:blip r:embed="rId3" cstate="print"/>
                <a:stretch>
                  <a:fillRect l="-815" t="-846" r="-741"/>
                </a:stretch>
              </a:blipFill>
            </p:spPr>
            <p:txBody>
              <a:bodyPr/>
              <a:lstStyle/>
              <a:p>
                <a:r>
                  <a:rPr lang="es-MX">
                    <a:noFill/>
                  </a:rPr>
                  <a:t> </a:t>
                </a:r>
              </a:p>
            </p:txBody>
          </p:sp>
        </mc:Fallback>
      </mc:AlternateContent>
      <p:pic>
        <p:nvPicPr>
          <p:cNvPr id="5" name="4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835696" y="3613733"/>
            <a:ext cx="4464496" cy="1634505"/>
          </a:xfrm>
          <a:prstGeom prst="rect">
            <a:avLst/>
          </a:prstGeom>
        </p:spPr>
      </p:pic>
      <p:pic>
        <p:nvPicPr>
          <p:cNvPr id="4" name="Picture 2" descr="http://www.aev.cgfie.ipn.mx/Materia_word_y_pp/images/info.png">
            <a:hlinkClick r:id="rId5" action="ppaction://hlinksldjump"/>
          </p:cNvPr>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34784" y="5805264"/>
            <a:ext cx="576775" cy="57677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ángulo 1"/>
          <p:cNvSpPr/>
          <p:nvPr/>
        </p:nvSpPr>
        <p:spPr>
          <a:xfrm>
            <a:off x="5844176" y="5270237"/>
            <a:ext cx="1269899" cy="307777"/>
          </a:xfrm>
          <a:prstGeom prst="rect">
            <a:avLst/>
          </a:prstGeom>
        </p:spPr>
        <p:txBody>
          <a:bodyPr wrap="none">
            <a:spAutoFit/>
          </a:bodyPr>
          <a:lstStyle/>
          <a:p>
            <a:r>
              <a:rPr lang="es-MX" sz="1400" dirty="0">
                <a:solidFill>
                  <a:srgbClr val="7D7D7D"/>
                </a:solidFill>
                <a:latin typeface="arial" panose="020B0604020202020204" pitchFamily="34" charset="0"/>
                <a:hlinkClick r:id="rId7"/>
              </a:rPr>
              <a:t>hispavila.com</a:t>
            </a:r>
            <a:endParaRPr lang="es-MX" sz="1400" dirty="0"/>
          </a:p>
        </p:txBody>
      </p:sp>
    </p:spTree>
    <p:extLst>
      <p:ext uri="{BB962C8B-B14F-4D97-AF65-F5344CB8AC3E}">
        <p14:creationId xmlns:p14="http://schemas.microsoft.com/office/powerpoint/2010/main" xmlns="" val="16107946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6632"/>
            <a:ext cx="8280920" cy="1143000"/>
          </a:xfrm>
        </p:spPr>
        <p:txBody>
          <a:bodyPr>
            <a:normAutofit/>
          </a:bodyPr>
          <a:lstStyle/>
          <a:p>
            <a:pPr marL="0" indent="0" algn="l"/>
            <a:r>
              <a:rPr lang="es-MX" sz="3200" b="1" dirty="0" smtClean="0">
                <a:latin typeface="Arial" pitchFamily="34" charset="0"/>
                <a:cs typeface="Arial" pitchFamily="34" charset="0"/>
              </a:rPr>
              <a:t>Análisis de nodos de circuitos con amplificadores</a:t>
            </a:r>
            <a:endParaRPr lang="es-MX" sz="3200" b="1" dirty="0">
              <a:latin typeface="Arial" pitchFamily="34" charset="0"/>
              <a:cs typeface="Arial" pitchFamily="34" charset="0"/>
            </a:endParaRPr>
          </a:p>
        </p:txBody>
      </p:sp>
      <mc:AlternateContent xmlns:mc="http://schemas.openxmlformats.org/markup-compatibility/2006">
        <mc:Choice xmlns:a14="http://schemas.microsoft.com/office/drawing/2010/main" xmlns="" Requires="a14">
          <p:sp>
            <p:nvSpPr>
              <p:cNvPr id="3" name="2 Marcador de contenido"/>
              <p:cNvSpPr>
                <a:spLocks noGrp="1"/>
              </p:cNvSpPr>
              <p:nvPr>
                <p:ph idx="1"/>
              </p:nvPr>
            </p:nvSpPr>
            <p:spPr>
              <a:xfrm>
                <a:off x="395536" y="1268760"/>
                <a:ext cx="8229600" cy="4525963"/>
              </a:xfrm>
            </p:spPr>
            <p:txBody>
              <a:bodyPr>
                <a:normAutofit/>
              </a:bodyPr>
              <a:lstStyle/>
              <a:p>
                <a:pPr marL="0" indent="0" algn="just">
                  <a:buNone/>
                </a:pPr>
                <a:r>
                  <a:rPr lang="es-MX" sz="2000" b="1" dirty="0" smtClean="0">
                    <a:latin typeface="Arial" pitchFamily="34" charset="0"/>
                    <a:cs typeface="Arial" pitchFamily="34" charset="0"/>
                  </a:rPr>
                  <a:t>Convienen emplear las ecuaciones de nodo en el </a:t>
                </a:r>
                <a:r>
                  <a:rPr lang="es-MX" sz="2000" b="1" dirty="0" err="1" smtClean="0">
                    <a:latin typeface="Arial" pitchFamily="34" charset="0"/>
                    <a:cs typeface="Arial" pitchFamily="34" charset="0"/>
                  </a:rPr>
                  <a:t>analisis</a:t>
                </a:r>
                <a:r>
                  <a:rPr lang="es-MX" sz="2000" b="1" dirty="0" smtClean="0">
                    <a:latin typeface="Arial" pitchFamily="34" charset="0"/>
                    <a:cs typeface="Arial" pitchFamily="34" charset="0"/>
                  </a:rPr>
                  <a:t> de circuitos que contengan amplificadores operacionales ideales. Se deben recordar tres cosas: </a:t>
                </a:r>
              </a:p>
              <a:p>
                <a:pPr marL="0" indent="0" algn="just">
                  <a:buNone/>
                </a:pPr>
                <a:r>
                  <a:rPr lang="es-MX" sz="2000" b="1" dirty="0" smtClean="0">
                    <a:latin typeface="Arial" pitchFamily="34" charset="0"/>
                    <a:cs typeface="Arial" pitchFamily="34" charset="0"/>
                  </a:rPr>
                  <a:t>1.- los voltajes en los nodos de entrada de los amplificadores operacionales ideales son iguales. En consecuencia, se pueden eliminar uno de estos voltajes de nodo de las ecuaciones correspondientes.</a:t>
                </a:r>
              </a:p>
              <a:p>
                <a:pPr marL="0" indent="0" algn="ctr">
                  <a:buNone/>
                </a:pPr>
                <a14:m>
                  <m:oMathPara xmlns:m="http://schemas.openxmlformats.org/officeDocument/2006/math">
                    <m:oMathParaPr>
                      <m:jc m:val="centerGroup"/>
                    </m:oMathParaPr>
                    <m:oMath xmlns:m="http://schemas.openxmlformats.org/officeDocument/2006/math">
                      <m:sSub>
                        <m:sSubPr>
                          <m:ctrlPr>
                            <a:rPr lang="es-MX" sz="2000" b="1" i="1" smtClean="0">
                              <a:latin typeface="Cambria Math" panose="02040503050406030204" pitchFamily="18" charset="0"/>
                              <a:cs typeface="Arial" pitchFamily="34" charset="0"/>
                            </a:rPr>
                          </m:ctrlPr>
                        </m:sSubPr>
                        <m:e>
                          <m:r>
                            <a:rPr lang="es-MX" sz="2000" b="1" i="1" smtClean="0">
                              <a:latin typeface="Cambria Math"/>
                              <a:cs typeface="Arial" pitchFamily="34" charset="0"/>
                            </a:rPr>
                            <m:t>𝒗</m:t>
                          </m:r>
                        </m:e>
                        <m:sub>
                          <m:r>
                            <a:rPr lang="es-MX" sz="2000" b="1" i="1" smtClean="0">
                              <a:latin typeface="Cambria Math"/>
                              <a:cs typeface="Arial" pitchFamily="34" charset="0"/>
                            </a:rPr>
                            <m:t>𝟏</m:t>
                          </m:r>
                          <m:r>
                            <a:rPr lang="es-MX" sz="2000" b="1" i="1" smtClean="0">
                              <a:latin typeface="Cambria Math"/>
                              <a:cs typeface="Arial" pitchFamily="34" charset="0"/>
                            </a:rPr>
                            <m:t>=</m:t>
                          </m:r>
                          <m:sSub>
                            <m:sSubPr>
                              <m:ctrlPr>
                                <a:rPr lang="es-MX" sz="2000" b="1" i="1" smtClean="0">
                                  <a:latin typeface="Cambria Math" panose="02040503050406030204" pitchFamily="18" charset="0"/>
                                  <a:cs typeface="Arial" pitchFamily="34" charset="0"/>
                                </a:rPr>
                              </m:ctrlPr>
                            </m:sSubPr>
                            <m:e>
                              <m:r>
                                <a:rPr lang="es-MX" sz="2000" b="1" i="1" smtClean="0">
                                  <a:latin typeface="Cambria Math"/>
                                  <a:cs typeface="Arial" pitchFamily="34" charset="0"/>
                                </a:rPr>
                                <m:t>𝑽</m:t>
                              </m:r>
                            </m:e>
                            <m:sub>
                              <m:r>
                                <a:rPr lang="es-MX" sz="2000" b="1" i="1" smtClean="0">
                                  <a:latin typeface="Cambria Math"/>
                                  <a:cs typeface="Arial" pitchFamily="34" charset="0"/>
                                </a:rPr>
                                <m:t>𝟐</m:t>
                              </m:r>
                            </m:sub>
                          </m:sSub>
                        </m:sub>
                      </m:sSub>
                    </m:oMath>
                  </m:oMathPara>
                </a14:m>
                <a:endParaRPr lang="es-MX" sz="2000" b="1" dirty="0" smtClean="0">
                  <a:latin typeface="Arial" pitchFamily="34" charset="0"/>
                  <a:cs typeface="Arial" pitchFamily="34" charset="0"/>
                </a:endParaRPr>
              </a:p>
              <a:p>
                <a:pPr marL="0" indent="0" algn="just">
                  <a:buNone/>
                </a:pPr>
                <a:r>
                  <a:rPr lang="es-MX" sz="2000" b="1" dirty="0" smtClean="0">
                    <a:latin typeface="Arial" pitchFamily="34" charset="0"/>
                    <a:cs typeface="Arial" pitchFamily="34" charset="0"/>
                  </a:rPr>
                  <a:t>2.- Las corrientes en las terminales de entrada de un amplificador operacional ideal no son cero. Estas corrientes invierten en las ecuaciones de la LCK en los nodos de entrada del amplificador. </a:t>
                </a:r>
                <a:endParaRPr lang="es-MX" sz="2000" b="1" dirty="0">
                  <a:latin typeface="Arial" pitchFamily="34" charset="0"/>
                  <a:cs typeface="Arial" pitchFamily="34" charset="0"/>
                </a:endParaRPr>
              </a:p>
            </p:txBody>
          </p:sp>
        </mc:Choice>
        <mc:Fallback>
          <p:sp>
            <p:nvSpPr>
              <p:cNvPr id="3" name="2 Marcador de contenido"/>
              <p:cNvSpPr>
                <a:spLocks noGrp="1" noRot="1" noChangeAspect="1" noMove="1" noResize="1" noEditPoints="1" noAdjustHandles="1" noChangeArrowheads="1" noChangeShapeType="1" noTextEdit="1"/>
              </p:cNvSpPr>
              <p:nvPr>
                <p:ph idx="1"/>
              </p:nvPr>
            </p:nvSpPr>
            <p:spPr>
              <a:xfrm>
                <a:off x="395536" y="1268760"/>
                <a:ext cx="8229600" cy="4525963"/>
              </a:xfrm>
              <a:blipFill rotWithShape="0">
                <a:blip r:embed="rId3" cstate="print"/>
                <a:stretch>
                  <a:fillRect l="-815" t="-538" r="-741"/>
                </a:stretch>
              </a:blipFill>
            </p:spPr>
            <p:txBody>
              <a:bodyPr/>
              <a:lstStyle/>
              <a:p>
                <a:r>
                  <a:rPr lang="es-MX">
                    <a:noFill/>
                  </a:rPr>
                  <a:t> </a:t>
                </a:r>
              </a:p>
            </p:txBody>
          </p:sp>
        </mc:Fallback>
      </mc:AlternateContent>
      <p:pic>
        <p:nvPicPr>
          <p:cNvPr id="5" name="Picture 2" descr="http://www.aev.cgfie.ipn.mx/Materia_word_y_pp/images/info.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4784" y="5805263"/>
            <a:ext cx="576775" cy="5767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4949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6632"/>
            <a:ext cx="8280920" cy="1143000"/>
          </a:xfrm>
        </p:spPr>
        <p:txBody>
          <a:bodyPr>
            <a:normAutofit/>
          </a:bodyPr>
          <a:lstStyle/>
          <a:p>
            <a:pPr marL="0" indent="0" algn="l"/>
            <a:r>
              <a:rPr lang="es-MX" sz="3200" b="1" dirty="0" smtClean="0">
                <a:latin typeface="Arial" pitchFamily="34" charset="0"/>
                <a:cs typeface="Arial" pitchFamily="34" charset="0"/>
              </a:rPr>
              <a:t>Análisis de nodos de circuitos con amplificadores</a:t>
            </a:r>
            <a:endParaRPr lang="es-MX" sz="3200" b="1" dirty="0">
              <a:latin typeface="Arial" pitchFamily="34" charset="0"/>
              <a:cs typeface="Arial" pitchFamily="34" charset="0"/>
            </a:endParaRPr>
          </a:p>
        </p:txBody>
      </p:sp>
      <p:sp>
        <p:nvSpPr>
          <p:cNvPr id="3" name="2 Marcador de contenido"/>
          <p:cNvSpPr>
            <a:spLocks noGrp="1"/>
          </p:cNvSpPr>
          <p:nvPr>
            <p:ph idx="1"/>
          </p:nvPr>
        </p:nvSpPr>
        <p:spPr>
          <a:xfrm>
            <a:off x="395536" y="1268760"/>
            <a:ext cx="8229600" cy="4525963"/>
          </a:xfrm>
        </p:spPr>
        <p:txBody>
          <a:bodyPr>
            <a:normAutofit/>
          </a:bodyPr>
          <a:lstStyle/>
          <a:p>
            <a:pPr marL="0" indent="0" algn="just">
              <a:buNone/>
            </a:pPr>
            <a:r>
              <a:rPr lang="es-MX" sz="2000" b="1" dirty="0" smtClean="0">
                <a:latin typeface="Arial" pitchFamily="34" charset="0"/>
                <a:cs typeface="Arial" pitchFamily="34" charset="0"/>
              </a:rPr>
              <a:t>3.-Al aplicar la LCK en este nodo se agrega otra </a:t>
            </a:r>
            <a:r>
              <a:rPr lang="es-MX" sz="2000" b="1" dirty="0" err="1" smtClean="0">
                <a:latin typeface="Arial" pitchFamily="34" charset="0"/>
                <a:cs typeface="Arial" pitchFamily="34" charset="0"/>
              </a:rPr>
              <a:t>incognita</a:t>
            </a:r>
            <a:r>
              <a:rPr lang="es-MX" sz="2000" b="1" dirty="0" smtClean="0">
                <a:latin typeface="Arial" pitchFamily="34" charset="0"/>
                <a:cs typeface="Arial" pitchFamily="34" charset="0"/>
              </a:rPr>
              <a:t> a las ecuaciones de nodo. Si la corriente de salida del amplificador operacional no se va a determinar, no es necesario aplicar la LCK en el nodo de salida </a:t>
            </a:r>
            <a:r>
              <a:rPr lang="es-MX" sz="2000" b="1" dirty="0" err="1" smtClean="0">
                <a:latin typeface="Arial" pitchFamily="34" charset="0"/>
                <a:cs typeface="Arial" pitchFamily="34" charset="0"/>
              </a:rPr>
              <a:t>dek</a:t>
            </a:r>
            <a:r>
              <a:rPr lang="es-MX" sz="2000" b="1" dirty="0" smtClean="0">
                <a:latin typeface="Arial" pitchFamily="34" charset="0"/>
                <a:cs typeface="Arial" pitchFamily="34" charset="0"/>
              </a:rPr>
              <a:t> amplificador operacional </a:t>
            </a:r>
            <a:endParaRPr lang="es-MX" sz="2000" b="1" dirty="0">
              <a:latin typeface="Arial" pitchFamily="34" charset="0"/>
              <a:cs typeface="Arial" pitchFamily="34" charset="0"/>
            </a:endParaRPr>
          </a:p>
        </p:txBody>
      </p:sp>
      <p:pic>
        <p:nvPicPr>
          <p:cNvPr id="4" name="3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536712" y="3487821"/>
            <a:ext cx="4808703" cy="1741379"/>
          </a:xfrm>
          <a:prstGeom prst="rect">
            <a:avLst/>
          </a:prstGeom>
        </p:spPr>
      </p:pic>
      <p:pic>
        <p:nvPicPr>
          <p:cNvPr id="5" name="Picture 2" descr="http://www.aev.cgfie.ipn.mx/Materia_word_y_pp/images/info.png">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4784" y="5805263"/>
            <a:ext cx="576775" cy="576775"/>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ángulo 5"/>
          <p:cNvSpPr/>
          <p:nvPr/>
        </p:nvSpPr>
        <p:spPr>
          <a:xfrm>
            <a:off x="5779368" y="5314395"/>
            <a:ext cx="1582484" cy="369332"/>
          </a:xfrm>
          <a:prstGeom prst="rect">
            <a:avLst/>
          </a:prstGeom>
        </p:spPr>
        <p:txBody>
          <a:bodyPr wrap="none">
            <a:spAutoFit/>
          </a:bodyPr>
          <a:lstStyle/>
          <a:p>
            <a:r>
              <a:rPr lang="es-MX" dirty="0">
                <a:solidFill>
                  <a:srgbClr val="7D7D7D"/>
                </a:solidFill>
                <a:latin typeface="arial" panose="020B0604020202020204" pitchFamily="34" charset="0"/>
                <a:hlinkClick r:id="rId6"/>
              </a:rPr>
              <a:t>hispavila.com</a:t>
            </a:r>
            <a:endParaRPr lang="es-MX" dirty="0"/>
          </a:p>
        </p:txBody>
      </p:sp>
    </p:spTree>
    <p:extLst>
      <p:ext uri="{BB962C8B-B14F-4D97-AF65-F5344CB8AC3E}">
        <p14:creationId xmlns:p14="http://schemas.microsoft.com/office/powerpoint/2010/main" xmlns="" val="277647331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1072</TotalTime>
  <Words>390</Words>
  <Application>Microsoft Office PowerPoint</Application>
  <PresentationFormat>Presentación en pantalla (4:3)</PresentationFormat>
  <Paragraphs>46</Paragraphs>
  <Slides>13</Slides>
  <Notes>0</Notes>
  <HiddenSlides>0</HiddenSlides>
  <MMClips>0</MMClips>
  <ScaleCrop>false</ScaleCrop>
  <HeadingPairs>
    <vt:vector size="4" baseType="variant">
      <vt:variant>
        <vt:lpstr>Tema</vt:lpstr>
      </vt:variant>
      <vt:variant>
        <vt:i4>2</vt:i4>
      </vt:variant>
      <vt:variant>
        <vt:lpstr>Títulos de diapositiva</vt:lpstr>
      </vt:variant>
      <vt:variant>
        <vt:i4>13</vt:i4>
      </vt:variant>
    </vt:vector>
  </HeadingPairs>
  <TitlesOfParts>
    <vt:vector size="15" baseType="lpstr">
      <vt:lpstr>Tema de Office</vt:lpstr>
      <vt:lpstr>1_Tema de Office</vt:lpstr>
      <vt:lpstr>Amplificador Operacional y S.C.R.</vt:lpstr>
      <vt:lpstr>AMPLIFICADORES OPERACIONALES Y SCR</vt:lpstr>
      <vt:lpstr>AMPLIFICADORES OPERACIONALES Y SCR</vt:lpstr>
      <vt:lpstr>AMPLIFICADOR OPERACIONAL</vt:lpstr>
      <vt:lpstr>Las fuentes de poder se usan para polarizar al amplificador operacional. </vt:lpstr>
      <vt:lpstr> </vt:lpstr>
      <vt:lpstr>Diapositiva 7</vt:lpstr>
      <vt:lpstr>Análisis de nodos de circuitos con amplificadores</vt:lpstr>
      <vt:lpstr>Análisis de nodos de circuitos con amplificadores</vt:lpstr>
      <vt:lpstr>Diseño con amplificadores operacionales </vt:lpstr>
      <vt:lpstr>Diapositiva 11</vt:lpstr>
      <vt:lpstr>Diapositiva 12</vt:lpstr>
      <vt:lpstr>Referencias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www.intercambiosvirtuales.org</cp:lastModifiedBy>
  <cp:revision>53</cp:revision>
  <dcterms:created xsi:type="dcterms:W3CDTF">2012-12-04T21:22:09Z</dcterms:created>
  <dcterms:modified xsi:type="dcterms:W3CDTF">2015-10-27T19:37:22Z</dcterms:modified>
</cp:coreProperties>
</file>